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jpeg" ContentType="image/jpeg"/>
  <Override PartName="/ppt/notesSlides/notesSlide4.xml" ContentType="application/vnd.openxmlformats-officedocument.presentationml.notesSlide+xml"/>
  <Override PartName="/ppt/media/image4.jpeg" ContentType="image/jpeg"/>
  <Override PartName="/ppt/media/image5.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jpeg" ContentType="image/jpeg"/>
  <Override PartName="/ppt/notesSlides/notesSlide7.xml" ContentType="application/vnd.openxmlformats-officedocument.presentationml.notesSlide+xml"/>
  <Override PartName="/ppt/media/image7.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media1.mp4" ContentType="video/unknown"/>
  <Override PartName="/ppt/notesSlides/notesSlide12.xml" ContentType="application/vnd.openxmlformats-officedocument.presentationml.notesSlide+xml"/>
  <Override PartName="/ppt/media/image8.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9.jpeg" ContentType="image/jpeg"/>
  <Override PartName="/ppt/notesSlides/notesSlide18.xml" ContentType="application/vnd.openxmlformats-officedocument.presentationml.notesSlide+xml"/>
  <Override PartName="/ppt/media/image10.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16256000" cy="9144000"/>
  <p:notesSz cx="6858000" cy="9144000"/>
  <p:defaultTextStyle>
    <a:lvl1pPr defTabSz="812809">
      <a:defRPr sz="3200">
        <a:latin typeface="Calibri"/>
        <a:ea typeface="Calibri"/>
        <a:cs typeface="Calibri"/>
        <a:sym typeface="Calibri"/>
      </a:defRPr>
    </a:lvl1pPr>
    <a:lvl2pPr indent="812809" defTabSz="812809">
      <a:defRPr sz="3200">
        <a:latin typeface="Calibri"/>
        <a:ea typeface="Calibri"/>
        <a:cs typeface="Calibri"/>
        <a:sym typeface="Calibri"/>
      </a:defRPr>
    </a:lvl2pPr>
    <a:lvl3pPr indent="1625619" defTabSz="812809">
      <a:defRPr sz="3200">
        <a:latin typeface="Calibri"/>
        <a:ea typeface="Calibri"/>
        <a:cs typeface="Calibri"/>
        <a:sym typeface="Calibri"/>
      </a:defRPr>
    </a:lvl3pPr>
    <a:lvl4pPr indent="2438430" defTabSz="812809">
      <a:defRPr sz="3200">
        <a:latin typeface="Calibri"/>
        <a:ea typeface="Calibri"/>
        <a:cs typeface="Calibri"/>
        <a:sym typeface="Calibri"/>
      </a:defRPr>
    </a:lvl4pPr>
    <a:lvl5pPr indent="3251241" defTabSz="812809">
      <a:defRPr sz="3200">
        <a:latin typeface="Calibri"/>
        <a:ea typeface="Calibri"/>
        <a:cs typeface="Calibri"/>
        <a:sym typeface="Calibri"/>
      </a:defRPr>
    </a:lvl5pPr>
    <a:lvl6pPr indent="4064051" defTabSz="812809">
      <a:defRPr sz="3200">
        <a:latin typeface="Calibri"/>
        <a:ea typeface="Calibri"/>
        <a:cs typeface="Calibri"/>
        <a:sym typeface="Calibri"/>
      </a:defRPr>
    </a:lvl6pPr>
    <a:lvl7pPr indent="4876860" defTabSz="812809">
      <a:defRPr sz="3200">
        <a:latin typeface="Calibri"/>
        <a:ea typeface="Calibri"/>
        <a:cs typeface="Calibri"/>
        <a:sym typeface="Calibri"/>
      </a:defRPr>
    </a:lvl7pPr>
    <a:lvl8pPr indent="5689670" defTabSz="812809">
      <a:defRPr sz="3200">
        <a:latin typeface="Calibri"/>
        <a:ea typeface="Calibri"/>
        <a:cs typeface="Calibri"/>
        <a:sym typeface="Calibri"/>
      </a:defRPr>
    </a:lvl8pPr>
    <a:lvl9pPr indent="6502480" defTabSz="812809">
      <a:defRPr sz="3200">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E2F5"/>
          </a:solidFill>
        </a:fill>
      </a:tcStyle>
    </a:wholeTbl>
    <a:band2H>
      <a:tcTxStyle b="def" i="def"/>
      <a:tcStyle>
        <a:tcBdr/>
        <a:fill>
          <a:solidFill>
            <a:srgbClr val="E6F1FA"/>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ABE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ABE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ABE6"/>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E7E2"/>
          </a:solidFill>
        </a:fill>
      </a:tcStyle>
    </a:wholeTbl>
    <a:band2H>
      <a:tcTxStyle b="def" i="def"/>
      <a:tcStyle>
        <a:tcBdr/>
        <a:fill>
          <a:solidFill>
            <a:srgbClr val="E7F3F1"/>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2BCAD"/>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2BCAD"/>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2BCAD"/>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4D4"/>
          </a:solidFill>
        </a:fill>
      </a:tcStyle>
    </a:wholeTbl>
    <a:band2H>
      <a:tcTxStyle b="def" i="def"/>
      <a:tcStyle>
        <a:tcBdr/>
        <a:fill>
          <a:solidFill>
            <a:srgbClr val="E6EBEB"/>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7272"/>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7272"/>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7272"/>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ABE6"/>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00ABE6"/>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28"/>
          <p:cNvSpPr/>
          <p:nvPr>
            <p:ph type="sldImg"/>
          </p:nvPr>
        </p:nvSpPr>
        <p:spPr>
          <a:xfrm>
            <a:off x="1143000" y="685800"/>
            <a:ext cx="4572000" cy="3429000"/>
          </a:xfrm>
          <a:prstGeom prst="rect">
            <a:avLst/>
          </a:prstGeom>
        </p:spPr>
        <p:txBody>
          <a:bodyPr/>
          <a:lstStyle/>
          <a:p>
            <a:pPr lvl="0"/>
          </a:p>
        </p:txBody>
      </p:sp>
      <p:sp>
        <p:nvSpPr>
          <p:cNvPr id="29" name="Shape 29"/>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 name="Shape 35"/>
          <p:cNvSpPr/>
          <p:nvPr>
            <p:ph type="sldImg"/>
          </p:nvPr>
        </p:nvSpPr>
        <p:spPr>
          <a:prstGeom prst="rect">
            <a:avLst/>
          </a:prstGeom>
        </p:spPr>
        <p:txBody>
          <a:bodyPr/>
          <a:lstStyle/>
          <a:p>
            <a:pPr lvl="0"/>
          </a:p>
        </p:txBody>
      </p:sp>
      <p:sp>
        <p:nvSpPr>
          <p:cNvPr id="36" name="Shape 36"/>
          <p:cNvSpPr/>
          <p:nvPr>
            <p:ph type="body" sz="quarter" idx="1"/>
          </p:nvPr>
        </p:nvSpPr>
        <p:spPr>
          <a:prstGeom prst="rect">
            <a:avLst/>
          </a:prstGeom>
        </p:spPr>
        <p:txBody>
          <a:bodyPr/>
          <a:lstStyle/>
          <a:p>
            <a:pPr lvl="0">
              <a:defRPr sz="1800"/>
            </a:pPr>
            <a:r>
              <a:rPr sz="2200"/>
              <a:t>overview</a:t>
            </a:r>
            <a:endParaRPr sz="2200"/>
          </a:p>
          <a:p>
            <a:pPr lvl="0" marL="220578" indent="-220578">
              <a:buSzPct val="100000"/>
              <a:buChar char="-"/>
              <a:defRPr sz="1800"/>
            </a:pPr>
            <a:r>
              <a:rPr sz="2200"/>
              <a:t>assume little biology background</a:t>
            </a:r>
            <a:endParaRPr sz="2200"/>
          </a:p>
          <a:p>
            <a:pPr lvl="0" marL="220578" indent="-220578">
              <a:buSzPct val="100000"/>
              <a:buChar char="-"/>
              <a:defRPr sz="1800"/>
            </a:pPr>
            <a:r>
              <a:rPr sz="2200"/>
              <a:t>overview of research, problems, current developments</a:t>
            </a:r>
            <a:endParaRPr sz="2200"/>
          </a:p>
          <a:p>
            <a:pPr lvl="0" marL="220578" indent="-220578">
              <a:buSzPct val="100000"/>
              <a:buChar char="-"/>
              <a:defRPr sz="1800"/>
            </a:pPr>
            <a:r>
              <a:rPr sz="2200"/>
              <a:t>work we’re doing + demo WLA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lvl="0"/>
          </a:p>
        </p:txBody>
      </p:sp>
      <p:sp>
        <p:nvSpPr>
          <p:cNvPr id="135" name="Shape 135"/>
          <p:cNvSpPr/>
          <p:nvPr>
            <p:ph type="body" sz="quarter" idx="1"/>
          </p:nvPr>
        </p:nvSpPr>
        <p:spPr>
          <a:prstGeom prst="rect">
            <a:avLst/>
          </a:prstGeom>
        </p:spPr>
        <p:txBody>
          <a:bodyPr/>
          <a:lstStyle/>
          <a:p>
            <a:pPr lvl="0">
              <a:defRPr sz="1800"/>
            </a:pPr>
            <a:r>
              <a:rPr sz="2200"/>
              <a:t>Disconnect between ideas of manufacturing quality and how science is performed</a:t>
            </a:r>
            <a:endParaRPr sz="2200"/>
          </a:p>
          <a:p>
            <a:pPr lvl="0">
              <a:defRPr sz="1800"/>
            </a:pPr>
            <a:r>
              <a:rPr b="1" sz="2200"/>
              <a:t>CLICK</a:t>
            </a:r>
            <a:endParaRPr b="1" sz="2200"/>
          </a:p>
          <a:p>
            <a:pPr lvl="0">
              <a:defRPr sz="1800"/>
            </a:pPr>
            <a:r>
              <a:rPr sz="2200"/>
              <a:t>design - goal is move toward predictive models</a:t>
            </a:r>
            <a:endParaRPr sz="2200"/>
          </a:p>
          <a:p>
            <a:pPr lvl="0">
              <a:defRPr sz="1800"/>
            </a:pPr>
            <a:r>
              <a:rPr sz="2200"/>
              <a:t>requires better understanding + data </a:t>
            </a:r>
            <a:endParaRPr sz="2200"/>
          </a:p>
          <a:p>
            <a:pPr lvl="0">
              <a:defRPr sz="1800"/>
            </a:pPr>
            <a:endParaRPr sz="2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lvl="0"/>
          </a:p>
        </p:txBody>
      </p:sp>
      <p:sp>
        <p:nvSpPr>
          <p:cNvPr id="140" name="Shape 140"/>
          <p:cNvSpPr/>
          <p:nvPr>
            <p:ph type="body" sz="quarter" idx="1"/>
          </p:nvPr>
        </p:nvSpPr>
        <p:spPr>
          <a:prstGeom prst="rect">
            <a:avLst/>
          </a:prstGeom>
        </p:spPr>
        <p:txBody>
          <a:bodyPr/>
          <a:lstStyle/>
          <a:p>
            <a:pPr lvl="0">
              <a:defRPr sz="1800"/>
            </a:pPr>
            <a:r>
              <a:rPr sz="2200"/>
              <a:t>Solution to many of these problems… automated, cloud labs!</a:t>
            </a:r>
            <a:endParaRPr sz="2200"/>
          </a:p>
          <a:p>
            <a:pPr lvl="0">
              <a:defRPr sz="1800"/>
            </a:pPr>
            <a:endParaRPr sz="2200"/>
          </a:p>
          <a:p>
            <a:pPr lvl="0">
              <a:defRPr sz="1800"/>
            </a:pPr>
            <a:r>
              <a:rPr sz="2200"/>
              <a:t>Define Protocol</a:t>
            </a:r>
            <a:endParaRPr sz="2200"/>
          </a:p>
          <a:p>
            <a:pPr lvl="0">
              <a:defRPr sz="1800"/>
            </a:pPr>
            <a:r>
              <a:rPr sz="2200"/>
              <a:t>Perform discrete, repeatable operations</a:t>
            </a:r>
            <a:endParaRPr sz="2200"/>
          </a:p>
          <a:p>
            <a:pPr lvl="0">
              <a:defRPr sz="1800"/>
            </a:pPr>
            <a:r>
              <a:rPr sz="2200"/>
              <a:t>Interact via machine-code</a:t>
            </a:r>
            <a:endParaRPr sz="2200"/>
          </a:p>
          <a:p>
            <a:pPr lvl="0">
              <a:defRPr sz="1800"/>
            </a:pPr>
            <a:r>
              <a:rPr sz="2200"/>
              <a:t>Repeatable</a:t>
            </a:r>
            <a:endParaRPr sz="2200"/>
          </a:p>
          <a:p>
            <a:pPr lvl="0">
              <a:defRPr sz="1800"/>
            </a:pPr>
            <a:r>
              <a:rPr sz="2200"/>
              <a:t>Cheaper, don’t require infrastructure - in the hands of the masses</a:t>
            </a:r>
            <a:endParaRPr sz="2200"/>
          </a:p>
          <a:p>
            <a:pPr lvl="0">
              <a:defRPr sz="1800"/>
            </a:pPr>
            <a:r>
              <a:rPr sz="2200"/>
              <a:t>desktop vs. cloud systems</a:t>
            </a:r>
            <a:endParaRPr sz="2200"/>
          </a:p>
          <a:p>
            <a:pPr lvl="0">
              <a:defRPr sz="1800"/>
            </a:pPr>
            <a:r>
              <a:rPr sz="2200"/>
              <a:t>address QC + problems standardizing</a:t>
            </a:r>
            <a:endParaRPr sz="2200"/>
          </a:p>
          <a:p>
            <a:pPr lvl="0">
              <a:defRPr sz="1800"/>
            </a:pPr>
            <a:endParaRPr sz="2200"/>
          </a:p>
          <a:p>
            <a:pPr lvl="0">
              <a:defRPr sz="1800"/>
            </a:pPr>
            <a:r>
              <a:rPr sz="2200"/>
              <a:t>We're nearing the point where anyone with a little biology knowledge, a laptop, and an Internet connection can create a custom organism or biology-derived product from a coffee shop. In fact, it's already possible today. But doesn’t have design software.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lvl="0"/>
          </a:p>
        </p:txBody>
      </p:sp>
      <p:sp>
        <p:nvSpPr>
          <p:cNvPr id="150" name="Shape 150"/>
          <p:cNvSpPr/>
          <p:nvPr>
            <p:ph type="body" sz="quarter" idx="1"/>
          </p:nvPr>
        </p:nvSpPr>
        <p:spPr>
          <a:prstGeom prst="rect">
            <a:avLst/>
          </a:prstGeom>
        </p:spPr>
        <p:txBody>
          <a:bodyPr/>
          <a:lstStyle/>
          <a:p>
            <a:pPr lvl="0">
              <a:defRPr sz="1800"/>
            </a:pPr>
            <a:r>
              <a:rPr sz="2200"/>
              <a:t>Transcriptic - currently only one available. only one that is all robots</a:t>
            </a:r>
            <a:endParaRPr sz="2200"/>
          </a:p>
          <a:p>
            <a:pPr lvl="0">
              <a:defRPr sz="1800"/>
            </a:pPr>
            <a:r>
              <a:rPr sz="2200"/>
              <a:t>Autoprotocol - open source language, but implementation non-trivial. but only available language. Part of NIST group Automation and Protocol Interoperability</a:t>
            </a:r>
            <a:endParaRPr sz="2200"/>
          </a:p>
          <a:p>
            <a:pPr lvl="0">
              <a:defRPr sz="1800"/>
            </a:pPr>
            <a:endParaRPr sz="2200"/>
          </a:p>
          <a:p>
            <a:pPr lvl="0">
              <a:defRPr sz="1800"/>
            </a:pPr>
            <a:r>
              <a:rPr sz="2200"/>
              <a:t>Desktop vs Cloud Labs (integrated)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lvl="0"/>
          </a:p>
        </p:txBody>
      </p:sp>
      <p:sp>
        <p:nvSpPr>
          <p:cNvPr id="156" name="Shape 156"/>
          <p:cNvSpPr/>
          <p:nvPr>
            <p:ph type="body" sz="quarter" idx="1"/>
          </p:nvPr>
        </p:nvSpPr>
        <p:spPr>
          <a:prstGeom prst="rect">
            <a:avLst/>
          </a:prstGeom>
        </p:spPr>
        <p:txBody>
          <a:bodyPr/>
          <a:lstStyle/>
          <a:p>
            <a:pPr lvl="0">
              <a:defRPr sz="1800"/>
            </a:pPr>
            <a:r>
              <a:rPr sz="2200"/>
              <a:t>Our software</a:t>
            </a:r>
            <a:endParaRPr sz="2200"/>
          </a:p>
          <a:p>
            <a:pPr lvl="0">
              <a:defRPr sz="1800"/>
            </a:pPr>
            <a:r>
              <a:rPr sz="2200"/>
              <a:t> - Support internal research</a:t>
            </a:r>
            <a:endParaRPr sz="2200"/>
          </a:p>
          <a:p>
            <a:pPr lvl="0">
              <a:defRPr sz="1800"/>
            </a:pPr>
            <a:r>
              <a:rPr sz="2200"/>
              <a:t> - Building biological platforms</a:t>
            </a:r>
            <a:endParaRPr sz="2200"/>
          </a:p>
          <a:p>
            <a:pPr lvl="0">
              <a:defRPr sz="1800"/>
            </a:pPr>
            <a:r>
              <a:rPr sz="2200"/>
              <a:t>-  Support standardization + sharing</a:t>
            </a:r>
            <a:endParaRPr sz="2200"/>
          </a:p>
          <a:p>
            <a:pPr lvl="0" marL="220578" indent="-220578">
              <a:buSzPct val="100000"/>
              <a:buChar char="-"/>
              <a:defRPr sz="1800"/>
            </a:pPr>
            <a:r>
              <a:rPr sz="2200"/>
              <a:t>Toward visual design of biology</a:t>
            </a:r>
            <a:endParaRPr sz="2200"/>
          </a:p>
          <a:p>
            <a:pPr lvl="0">
              <a:defRPr sz="1800"/>
            </a:pPr>
            <a:r>
              <a:rPr sz="2200"/>
              <a:t>Viewer e.g. DNA Origami</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lvl="0"/>
          </a:p>
        </p:txBody>
      </p:sp>
      <p:sp>
        <p:nvSpPr>
          <p:cNvPr id="162" name="Shape 162"/>
          <p:cNvSpPr/>
          <p:nvPr>
            <p:ph type="body" sz="quarter" idx="1"/>
          </p:nvPr>
        </p:nvSpPr>
        <p:spPr>
          <a:prstGeom prst="rect">
            <a:avLst/>
          </a:prstGeom>
        </p:spPr>
        <p:txBody>
          <a:bodyPr/>
          <a:lstStyle/>
          <a:p>
            <a:pPr lvl="0">
              <a:defRPr sz="1800"/>
            </a:pPr>
            <a:r>
              <a:rPr sz="2200"/>
              <a:t>Wet Lab Accelerator (WLA) is a freely available web application supplementing existing cloud labs, which empowers researchers and comprises a graphical interface for designing, exploring, and distributing protocols and the data they generate.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lvl="0"/>
          </a:p>
        </p:txBody>
      </p:sp>
      <p:sp>
        <p:nvSpPr>
          <p:cNvPr id="168" name="Shape 168"/>
          <p:cNvSpPr/>
          <p:nvPr>
            <p:ph type="body" sz="quarter" idx="1"/>
          </p:nvPr>
        </p:nvSpPr>
        <p:spPr>
          <a:prstGeom prst="rect">
            <a:avLst/>
          </a:prstGeom>
        </p:spPr>
        <p:txBody>
          <a:bodyPr/>
          <a:lstStyle/>
          <a:p>
            <a:pPr lvl="0">
              <a:defRPr sz="1800"/>
            </a:pPr>
            <a:r>
              <a:rPr sz="2200"/>
              <a:t>- Also aids collaboration - papers have increasing number of authors</a:t>
            </a:r>
            <a:endParaRPr sz="2200"/>
          </a:p>
          <a:p>
            <a:pPr lvl="0">
              <a:defRPr sz="1800"/>
            </a:pPr>
            <a:r>
              <a:rPr sz="2200"/>
              <a:t>- Future of publication</a:t>
            </a:r>
            <a:endParaRPr sz="2200"/>
          </a:p>
          <a:p>
            <a:pPr lvl="0">
              <a:defRPr sz="1800"/>
            </a:pPr>
            <a:endParaRPr sz="2200"/>
          </a:p>
          <a:p>
            <a:pPr lvl="0" marL="220578" indent="-220578">
              <a:buSzPct val="100000"/>
              <a:buChar char="-"/>
              <a:defRPr sz="1800"/>
            </a:pPr>
            <a:r>
              <a:rPr sz="2200"/>
              <a:t>Protocols inherently sharable and reusable, high-throughput and parallelized.</a:t>
            </a:r>
            <a:endParaRPr sz="2200"/>
          </a:p>
          <a:p>
            <a:pPr lvl="0" marL="220578" indent="-220578">
              <a:buSzPct val="100000"/>
              <a:buChar char="-"/>
              <a:defRPr sz="1800"/>
            </a:pPr>
            <a:r>
              <a:rPr sz="2200"/>
              <a:t>potentially open-source or crowd-sourced. open-source medicine?</a:t>
            </a:r>
            <a:endParaRPr sz="2200"/>
          </a:p>
          <a:p>
            <a:pPr lvl="0">
              <a:defRPr sz="1800"/>
            </a:pPr>
            <a:r>
              <a:rPr sz="2200"/>
              <a:t>- large, consistent, normalized, and schematized datasets -&gt; facilitate experimental design and yield interesting results themselves.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lvl="0"/>
          </a:p>
        </p:txBody>
      </p:sp>
      <p:sp>
        <p:nvSpPr>
          <p:cNvPr id="178" name="Shape 178"/>
          <p:cNvSpPr/>
          <p:nvPr>
            <p:ph type="body" sz="quarter" idx="1"/>
          </p:nvPr>
        </p:nvSpPr>
        <p:spPr>
          <a:prstGeom prst="rect">
            <a:avLst/>
          </a:prstGeom>
        </p:spPr>
        <p:txBody>
          <a:bodyPr/>
          <a:lstStyle/>
          <a:p>
            <a:pPr lvl="0">
              <a:defRPr sz="1800"/>
            </a:pPr>
            <a:r>
              <a:rPr sz="2200"/>
              <a:t>worth mentioning because currently UI largely built around abstraction</a:t>
            </a:r>
            <a:endParaRPr sz="2200"/>
          </a:p>
          <a:p>
            <a:pPr lvl="0">
              <a:defRPr sz="1800"/>
            </a:pPr>
            <a:r>
              <a:rPr sz="2200"/>
              <a:t>Goal of supporting standardization</a:t>
            </a:r>
            <a:endParaRPr sz="2200"/>
          </a:p>
          <a:p>
            <a:pPr lvl="0">
              <a:defRPr sz="1800"/>
            </a:pPr>
            <a:r>
              <a:rPr sz="2200"/>
              <a:t>Precise, unambiguous, readable</a:t>
            </a:r>
            <a:endParaRPr sz="2200"/>
          </a:p>
          <a:p>
            <a:pPr lvl="0">
              <a:defRPr sz="1800"/>
            </a:pPr>
            <a:r>
              <a:rPr sz="2200"/>
              <a:t>JSON, python library</a:t>
            </a:r>
            <a:endParaRPr sz="2200"/>
          </a:p>
          <a:p>
            <a:pPr lvl="0">
              <a:defRPr sz="1800"/>
            </a:pPr>
            <a:r>
              <a:rPr sz="2200"/>
              <a:t>protocols reduce to operations - </a:t>
            </a:r>
            <a:r>
              <a:rPr b="1" sz="2200"/>
              <a:t>describe operations</a:t>
            </a:r>
            <a:r>
              <a:rPr sz="2200"/>
              <a:t>. atomic instructions. e.g. liquid handling, photometry reading, etc.</a:t>
            </a:r>
            <a:endParaRPr sz="2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lvl="0"/>
          </a:p>
        </p:txBody>
      </p:sp>
      <p:sp>
        <p:nvSpPr>
          <p:cNvPr id="184" name="Shape 184"/>
          <p:cNvSpPr/>
          <p:nvPr>
            <p:ph type="body" sz="quarter" idx="1"/>
          </p:nvPr>
        </p:nvSpPr>
        <p:spPr>
          <a:prstGeom prst="rect">
            <a:avLst/>
          </a:prstGeom>
        </p:spPr>
        <p:txBody>
          <a:bodyPr/>
          <a:lstStyle/>
          <a:p>
            <a:pPr lvl="0">
              <a:defRPr sz="1800"/>
            </a:pPr>
            <a:r>
              <a:rPr sz="2200"/>
              <a:t>have a lab in our office</a:t>
            </a:r>
            <a:endParaRPr sz="2200"/>
          </a:p>
          <a:p>
            <a:pPr lvl="0">
              <a:defRPr sz="1800"/>
            </a:pPr>
            <a:r>
              <a:rPr sz="2200"/>
              <a:t>migrating experiments to the cloud</a:t>
            </a:r>
            <a:endParaRPr sz="2200"/>
          </a:p>
          <a:p>
            <a:pPr lvl="0">
              <a:defRPr sz="1800"/>
            </a:pPr>
            <a:r>
              <a:rPr sz="2200"/>
              <a:t>Non-trivial - but reusable</a:t>
            </a:r>
            <a:endParaRPr sz="2200"/>
          </a:p>
          <a:p>
            <a:pPr lvl="0">
              <a:defRPr sz="1800"/>
            </a:pPr>
            <a:endParaRPr sz="2200"/>
          </a:p>
          <a:p>
            <a:pPr lvl="0">
              <a:defRPr sz="1800"/>
            </a:pPr>
            <a:r>
              <a:rPr sz="2200"/>
              <a:t>mention aaron berliner! yay aaron!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lvl="0"/>
          </a:p>
        </p:txBody>
      </p:sp>
      <p:sp>
        <p:nvSpPr>
          <p:cNvPr id="188" name="Shape 188"/>
          <p:cNvSpPr/>
          <p:nvPr>
            <p:ph type="body" sz="quarter" idx="1"/>
          </p:nvPr>
        </p:nvSpPr>
        <p:spPr>
          <a:prstGeom prst="rect">
            <a:avLst/>
          </a:prstGeom>
        </p:spPr>
        <p:txBody>
          <a:bodyPr/>
          <a:lstStyle/>
          <a:p>
            <a:pPr lvl="0">
              <a:defRPr sz="1800"/>
            </a:pPr>
            <a:r>
              <a:rPr sz="2200"/>
              <a:t>In the process of moving to automation, running experiments this month.</a:t>
            </a:r>
            <a:endParaRPr sz="2200"/>
          </a:p>
          <a:p>
            <a:pPr lvl="0">
              <a:defRPr sz="1800"/>
            </a:pPr>
            <a:endParaRPr sz="2200"/>
          </a:p>
          <a:p>
            <a:pPr lvl="0">
              <a:defRPr sz="1800"/>
            </a:pPr>
            <a:r>
              <a:rPr sz="2200"/>
              <a:t>also want to run experiments which are high-thoughput and verify experiments are consistent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lvl="0"/>
          </a:p>
        </p:txBody>
      </p:sp>
      <p:sp>
        <p:nvSpPr>
          <p:cNvPr id="209" name="Shape 209"/>
          <p:cNvSpPr/>
          <p:nvPr>
            <p:ph type="body" sz="quarter" idx="1"/>
          </p:nvPr>
        </p:nvSpPr>
        <p:spPr>
          <a:prstGeom prst="rect">
            <a:avLst/>
          </a:prstGeom>
        </p:spPr>
        <p:txBody>
          <a:bodyPr/>
          <a:lstStyle/>
          <a:p>
            <a:pPr lvl="0">
              <a:defRPr sz="1800"/>
            </a:pPr>
            <a:r>
              <a:rPr sz="2200"/>
              <a:t>Facilitate the DBTL paradigm -&gt; debugging</a:t>
            </a:r>
            <a:endParaRPr sz="2200"/>
          </a:p>
          <a:p>
            <a:pPr lvl="0">
              <a:defRPr sz="1800"/>
            </a:pPr>
            <a:r>
              <a:rPr sz="2200"/>
              <a:t>Requires vertical integration of synthesis, running experiments, automated testing, learning from experiments</a:t>
            </a:r>
            <a:endParaRPr sz="2200"/>
          </a:p>
          <a:p>
            <a:pPr lvl="0">
              <a:defRPr sz="1800"/>
            </a:pPr>
            <a:endParaRPr sz="2200"/>
          </a:p>
          <a:p>
            <a:pPr lvl="0">
              <a:defRPr sz="1800"/>
            </a:pPr>
            <a:r>
              <a:rPr sz="2200"/>
              <a:t>features like publishing are widely applicable, drive </a:t>
            </a:r>
            <a:r>
              <a:rPr b="1" sz="2200"/>
              <a:t>platform development.</a:t>
            </a:r>
            <a:endParaRPr sz="2200"/>
          </a:p>
          <a:p>
            <a:pPr lvl="0">
              <a:defRPr sz="1800"/>
            </a:pPr>
            <a:r>
              <a:rPr sz="2200"/>
              <a:t>- integration of apps</a:t>
            </a:r>
            <a:endParaRPr sz="2200"/>
          </a:p>
          <a:p>
            <a:pPr lvl="0" marL="220578" indent="-220578">
              <a:buSzPct val="100000"/>
              <a:buChar char="-"/>
              <a:defRPr sz="1800"/>
            </a:pPr>
            <a:r>
              <a:rPr sz="2200"/>
              <a:t>aids publishing</a:t>
            </a:r>
            <a:endParaRPr sz="2200"/>
          </a:p>
          <a:p>
            <a:pPr lvl="0" marL="220578" indent="-220578">
              <a:buSzPct val="100000"/>
              <a:buChar char="-"/>
              <a:defRPr sz="1800"/>
            </a:pPr>
            <a:r>
              <a:rPr sz="2200"/>
              <a:t>aid ecosystem of connected tools, which has been long-standing mission of group</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 name="Shape 58"/>
          <p:cNvSpPr/>
          <p:nvPr>
            <p:ph type="sldImg"/>
          </p:nvPr>
        </p:nvSpPr>
        <p:spPr>
          <a:prstGeom prst="rect">
            <a:avLst/>
          </a:prstGeom>
        </p:spPr>
        <p:txBody>
          <a:bodyPr/>
          <a:lstStyle/>
          <a:p>
            <a:pPr lvl="0"/>
          </a:p>
        </p:txBody>
      </p:sp>
      <p:sp>
        <p:nvSpPr>
          <p:cNvPr id="59" name="Shape 59"/>
          <p:cNvSpPr/>
          <p:nvPr>
            <p:ph type="body" sz="quarter" idx="1"/>
          </p:nvPr>
        </p:nvSpPr>
        <p:spPr>
          <a:prstGeom prst="rect">
            <a:avLst/>
          </a:prstGeom>
        </p:spPr>
        <p:txBody>
          <a:bodyPr/>
          <a:lstStyle/>
          <a:p>
            <a:pPr lvl="0">
              <a:defRPr sz="1800"/>
            </a:pPr>
            <a:r>
              <a:rPr sz="2200"/>
              <a:t>- Group in autodesk research - with developers &amp; researchers</a:t>
            </a:r>
            <a:endParaRPr sz="2200"/>
          </a:p>
          <a:p>
            <a:pPr lvl="0">
              <a:defRPr sz="1800"/>
            </a:pPr>
            <a:r>
              <a:rPr sz="2200"/>
              <a:t>- not curing cancer - leverage software to do development in the field, particularly internal research</a:t>
            </a:r>
            <a:endParaRPr sz="2200"/>
          </a:p>
          <a:p>
            <a:pPr lvl="0">
              <a:defRPr sz="1800"/>
            </a:pPr>
            <a:r>
              <a:rPr sz="2200"/>
              <a:t>- biology is an exploding field - massive investment</a:t>
            </a:r>
            <a:endParaRPr sz="2200"/>
          </a:p>
          <a:p>
            <a:pPr lvl="0">
              <a:defRPr sz="1800"/>
            </a:pPr>
            <a:r>
              <a:rPr sz="2200"/>
              <a:t>- powerful systems, years of evolution -&gt; master of design</a:t>
            </a:r>
            <a:endParaRPr sz="2200"/>
          </a:p>
          <a:p>
            <a:pPr lvl="0">
              <a:defRPr sz="1800"/>
            </a:pPr>
            <a:r>
              <a:rPr b="1" sz="2200"/>
              <a:t>CLICK</a:t>
            </a:r>
            <a:endParaRPr b="1" sz="2200"/>
          </a:p>
          <a:p>
            <a:pPr lvl="0">
              <a:defRPr sz="1800"/>
            </a:pPr>
            <a:r>
              <a:rPr sz="2200"/>
              <a:t>- while faces are up, highlight people working on project i’ll be focusing 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lvl="0"/>
          </a:p>
        </p:txBody>
      </p:sp>
      <p:sp>
        <p:nvSpPr>
          <p:cNvPr id="214" name="Shape 214"/>
          <p:cNvSpPr/>
          <p:nvPr>
            <p:ph type="body" sz="quarter" idx="1"/>
          </p:nvPr>
        </p:nvSpPr>
        <p:spPr>
          <a:prstGeom prst="rect">
            <a:avLst/>
          </a:prstGeom>
        </p:spPr>
        <p:txBody>
          <a:bodyPr/>
          <a:lstStyle/>
          <a:p>
            <a:pPr lvl="0">
              <a:defRPr sz="1800"/>
            </a:pPr>
            <a:r>
              <a:rPr sz="2200"/>
              <a:t>Goal is to move away from experiments in the lab, to experiments in coffee shop from your computer. want integrate whole process + ordering etc.</a:t>
            </a:r>
            <a:endParaRPr sz="2200"/>
          </a:p>
          <a:p>
            <a:pPr lvl="0">
              <a:defRPr sz="1800"/>
            </a:pPr>
            <a:endParaRPr sz="2200"/>
          </a:p>
          <a:p>
            <a:pPr lvl="0">
              <a:defRPr sz="1800"/>
            </a:pPr>
            <a:r>
              <a:rPr sz="2200"/>
              <a:t>In context of self-regulating field, worth addressing biosecurity. </a:t>
            </a:r>
            <a:endParaRPr sz="2200"/>
          </a:p>
          <a:p>
            <a:pPr lvl="0">
              <a:defRPr sz="1800"/>
            </a:pPr>
            <a:r>
              <a:rPr sz="2200"/>
              <a:t>no firm legislation. been working with FBI.</a:t>
            </a:r>
            <a:endParaRPr sz="2200"/>
          </a:p>
          <a:p>
            <a:pPr lvl="0">
              <a:defRPr sz="1800"/>
            </a:pPr>
            <a:r>
              <a:rPr sz="2200"/>
              <a:t>synthesis companies won’t let you synthesize DNA which looks dangerous. </a:t>
            </a:r>
            <a:endParaRPr sz="2200"/>
          </a:p>
          <a:p>
            <a:pPr lvl="0">
              <a:defRPr sz="1800"/>
            </a:pPr>
            <a:r>
              <a:rPr sz="2200"/>
              <a:t>can ship to transcriptic, can’t shop back to you unless accredited institution.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lvl="0"/>
          </a:p>
        </p:txBody>
      </p:sp>
      <p:sp>
        <p:nvSpPr>
          <p:cNvPr id="219" name="Shape 219"/>
          <p:cNvSpPr/>
          <p:nvPr>
            <p:ph type="body" sz="quarter" idx="1"/>
          </p:nvPr>
        </p:nvSpPr>
        <p:spPr>
          <a:prstGeom prst="rect">
            <a:avLst/>
          </a:prstGeom>
        </p:spPr>
        <p:txBody>
          <a:bodyPr/>
          <a:lstStyle/>
          <a:p>
            <a:pPr lvl="0">
              <a:defRPr sz="1800"/>
            </a:pPr>
            <a:r>
              <a:rPr sz="2200"/>
              <a:t>operations</a:t>
            </a:r>
            <a:endParaRPr sz="2200"/>
          </a:p>
          <a:p>
            <a:pPr lvl="0">
              <a:defRPr sz="1800"/>
            </a:pPr>
            <a:r>
              <a:rPr sz="2200"/>
              <a:t>go through transformation protocol, describe relevant operations briefly</a:t>
            </a:r>
            <a:endParaRPr sz="2200"/>
          </a:p>
          <a:p>
            <a:pPr lvl="0">
              <a:defRPr sz="1800"/>
            </a:pPr>
            <a:r>
              <a:rPr sz="2200"/>
              <a:t>notion of containers used throughout to keep tangible visual representation</a:t>
            </a:r>
            <a:endParaRPr sz="2200"/>
          </a:p>
          <a:p>
            <a:pPr lvl="0">
              <a:defRPr sz="1800"/>
            </a:pPr>
            <a:r>
              <a:rPr sz="2200"/>
              <a:t>write protocol once, share, anyone can use it</a:t>
            </a:r>
            <a:endParaRPr sz="2200"/>
          </a:p>
          <a:p>
            <a:pPr lvl="0">
              <a:defRPr sz="1800"/>
            </a:pPr>
            <a:r>
              <a:rPr sz="2200"/>
              <a:t>in run data - address how finicky biological data is</a:t>
            </a:r>
            <a:endParaRPr sz="2200"/>
          </a:p>
          <a:p>
            <a:pPr lvl="0">
              <a:defRPr sz="1800"/>
            </a:pPr>
            <a:r>
              <a:rPr sz="2200"/>
              <a:t>high-throughput. need for automated testing + controls</a:t>
            </a:r>
            <a:endParaRPr sz="2200"/>
          </a:p>
          <a:p>
            <a:pPr lvl="0">
              <a:defRPr sz="1800"/>
            </a:pPr>
            <a:endParaRPr sz="2200"/>
          </a:p>
          <a:p>
            <a:pPr lvl="0">
              <a:defRPr sz="1800"/>
            </a:pPr>
            <a:r>
              <a:rPr sz="2200"/>
              <a:t>can write experiment in 10 minutes, get results in two days</a:t>
            </a:r>
            <a:endParaRPr sz="2200"/>
          </a:p>
          <a:p>
            <a:pPr lvl="0">
              <a:defRPr sz="1800"/>
            </a:pPr>
            <a:r>
              <a:rPr sz="2200"/>
              <a:t>labor is order of magnitude cheaper - show run dialog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 name="Shape 64"/>
          <p:cNvSpPr/>
          <p:nvPr>
            <p:ph type="sldImg"/>
          </p:nvPr>
        </p:nvSpPr>
        <p:spPr>
          <a:prstGeom prst="rect">
            <a:avLst/>
          </a:prstGeom>
        </p:spPr>
        <p:txBody>
          <a:bodyPr/>
          <a:lstStyle/>
          <a:p>
            <a:pPr lvl="0"/>
          </a:p>
        </p:txBody>
      </p:sp>
      <p:sp>
        <p:nvSpPr>
          <p:cNvPr id="65" name="Shape 65"/>
          <p:cNvSpPr/>
          <p:nvPr>
            <p:ph type="body" sz="quarter" idx="1"/>
          </p:nvPr>
        </p:nvSpPr>
        <p:spPr>
          <a:prstGeom prst="rect">
            <a:avLst/>
          </a:prstGeom>
        </p:spPr>
        <p:txBody>
          <a:bodyPr/>
          <a:lstStyle/>
          <a:p>
            <a:pPr lvl="0">
              <a:defRPr sz="1800"/>
            </a:pPr>
            <a:r>
              <a:rPr sz="2200"/>
              <a:t>internal research: drug discovery, DNA origami, bioprinting, biological platforms…</a:t>
            </a:r>
            <a:endParaRPr sz="2200"/>
          </a:p>
          <a:p>
            <a:pPr lvl="0" marL="367631" indent="-367631">
              <a:buSzPct val="100000"/>
              <a:buAutoNum type="arabicParenR" startAt="1"/>
              <a:defRPr sz="1800"/>
            </a:pPr>
            <a:r>
              <a:rPr sz="2200"/>
              <a:t>CRISPR - specific gene editing</a:t>
            </a:r>
            <a:endParaRPr sz="2200"/>
          </a:p>
          <a:p>
            <a:pPr lvl="0" marL="367631" indent="-367631">
              <a:buSzPct val="100000"/>
              <a:buAutoNum type="arabicParenR" startAt="1"/>
              <a:defRPr sz="1800"/>
            </a:pPr>
            <a:r>
              <a:rPr sz="2200"/>
              <a:t>synthetic viruses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 name="Shape 71"/>
          <p:cNvSpPr/>
          <p:nvPr>
            <p:ph type="sldImg"/>
          </p:nvPr>
        </p:nvSpPr>
        <p:spPr>
          <a:prstGeom prst="rect">
            <a:avLst/>
          </a:prstGeom>
        </p:spPr>
        <p:txBody>
          <a:bodyPr/>
          <a:lstStyle/>
          <a:p>
            <a:pPr lvl="0"/>
          </a:p>
        </p:txBody>
      </p:sp>
      <p:sp>
        <p:nvSpPr>
          <p:cNvPr id="72" name="Shape 72"/>
          <p:cNvSpPr/>
          <p:nvPr>
            <p:ph type="body" sz="quarter" idx="1"/>
          </p:nvPr>
        </p:nvSpPr>
        <p:spPr>
          <a:prstGeom prst="rect">
            <a:avLst/>
          </a:prstGeom>
        </p:spPr>
        <p:txBody>
          <a:bodyPr/>
          <a:lstStyle/>
          <a:p>
            <a:pPr lvl="0">
              <a:defRPr sz="1800"/>
            </a:pPr>
            <a:r>
              <a:rPr sz="2200"/>
              <a:t>Transition from pure research to engineering</a:t>
            </a:r>
            <a:endParaRPr sz="2200"/>
          </a:p>
          <a:p>
            <a:pPr lvl="0">
              <a:defRPr sz="1800"/>
            </a:pPr>
            <a:r>
              <a:rPr sz="2200"/>
              <a:t>	- pure research - grounded in observation </a:t>
            </a:r>
            <a:endParaRPr sz="2200"/>
          </a:p>
          <a:p>
            <a:pPr lvl="0">
              <a:defRPr sz="1800"/>
            </a:pPr>
            <a:r>
              <a:rPr sz="2200"/>
              <a:t>	- E.g. look at visualization -&gt; used for understanding</a:t>
            </a:r>
            <a:endParaRPr sz="2200"/>
          </a:p>
          <a:p>
            <a:pPr lvl="0">
              <a:defRPr sz="1800"/>
            </a:pPr>
            <a:r>
              <a:rPr sz="2200"/>
              <a:t>	- Experiment because we are bad at predicting, especially novel systems</a:t>
            </a:r>
            <a:endParaRPr sz="2200"/>
          </a:p>
          <a:p>
            <a:pPr lvl="0">
              <a:defRPr sz="1800"/>
            </a:pPr>
            <a:r>
              <a:rPr sz="2200"/>
              <a:t>Back then, experimenting sucked. Consider what a typical day in a traditional biotech research lab looks like. Researchers sit at the bench, furiously hand write detailed parameters of their experiment (temperature, pH, oxygen content, and the like), tediously move small volumes in and out of test tubes hundreds of times, and track labels for dozens or hundreds (or more) of samples.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 name="Shape 93"/>
          <p:cNvSpPr/>
          <p:nvPr>
            <p:ph type="sldImg"/>
          </p:nvPr>
        </p:nvSpPr>
        <p:spPr>
          <a:prstGeom prst="rect">
            <a:avLst/>
          </a:prstGeom>
        </p:spPr>
        <p:txBody>
          <a:bodyPr/>
          <a:lstStyle/>
          <a:p>
            <a:pPr lvl="0"/>
          </a:p>
        </p:txBody>
      </p:sp>
      <p:sp>
        <p:nvSpPr>
          <p:cNvPr id="94" name="Shape 94"/>
          <p:cNvSpPr/>
          <p:nvPr>
            <p:ph type="body" sz="quarter" idx="1"/>
          </p:nvPr>
        </p:nvSpPr>
        <p:spPr>
          <a:prstGeom prst="rect">
            <a:avLst/>
          </a:prstGeom>
        </p:spPr>
        <p:txBody>
          <a:bodyPr/>
          <a:lstStyle/>
          <a:p>
            <a:pPr lvl="0">
              <a:defRPr sz="1800"/>
            </a:pPr>
            <a:r>
              <a:rPr sz="2200"/>
              <a:t>Synthetic Biology timeline</a:t>
            </a:r>
            <a:endParaRPr sz="2200"/>
          </a:p>
          <a:p>
            <a:pPr lvl="0">
              <a:defRPr sz="1800"/>
            </a:pPr>
            <a:r>
              <a:rPr sz="2200"/>
              <a:t>1972 - yeast tRNA</a:t>
            </a:r>
            <a:endParaRPr sz="2200"/>
          </a:p>
          <a:p>
            <a:pPr lvl="0">
              <a:defRPr sz="1800"/>
            </a:pPr>
            <a:r>
              <a:rPr sz="2200"/>
              <a:t>1981 - mice</a:t>
            </a:r>
            <a:endParaRPr sz="2200"/>
          </a:p>
          <a:p>
            <a:pPr lvl="0">
              <a:defRPr sz="1800"/>
            </a:pPr>
            <a:r>
              <a:rPr sz="2200"/>
              <a:t>2002 - polio virus</a:t>
            </a:r>
            <a:endParaRPr sz="2200"/>
          </a:p>
          <a:p>
            <a:pPr lvl="0">
              <a:defRPr sz="1800"/>
            </a:pPr>
            <a:r>
              <a:rPr sz="2200"/>
              <a:t>2012 CRISPR came out, first time have off the shelf system for specific DNA delivery (give you a sense where the field is)</a:t>
            </a:r>
            <a:endParaRPr sz="2200"/>
          </a:p>
          <a:p>
            <a:pPr lvl="0">
              <a:defRPr sz="1800"/>
            </a:pPr>
            <a:r>
              <a:rPr sz="2200"/>
              <a:t>- over time, also see increasing number of authors on papers, particularly as we further specialize</a:t>
            </a:r>
            <a:endParaRPr sz="2200"/>
          </a:p>
          <a:p>
            <a:pPr lvl="0" marL="220578" indent="-220578">
              <a:buSzPct val="100000"/>
              <a:buChar char="-"/>
              <a:defRPr sz="1800"/>
            </a:pPr>
            <a:r>
              <a:rPr sz="2200"/>
              <a:t>biological debugging - hard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 name="Shape 103"/>
          <p:cNvSpPr/>
          <p:nvPr>
            <p:ph type="sldImg"/>
          </p:nvPr>
        </p:nvSpPr>
        <p:spPr>
          <a:prstGeom prst="rect">
            <a:avLst/>
          </a:prstGeom>
        </p:spPr>
        <p:txBody>
          <a:bodyPr/>
          <a:lstStyle/>
          <a:p>
            <a:pPr lvl="0"/>
          </a:p>
        </p:txBody>
      </p:sp>
      <p:sp>
        <p:nvSpPr>
          <p:cNvPr id="104" name="Shape 104"/>
          <p:cNvSpPr/>
          <p:nvPr>
            <p:ph type="body" sz="quarter" idx="1"/>
          </p:nvPr>
        </p:nvSpPr>
        <p:spPr>
          <a:prstGeom prst="rect">
            <a:avLst/>
          </a:prstGeom>
        </p:spPr>
        <p:txBody>
          <a:bodyPr/>
          <a:lstStyle/>
          <a:p>
            <a:pPr lvl="0">
              <a:defRPr sz="1800"/>
            </a:pPr>
            <a:r>
              <a:rPr sz="2200"/>
              <a:t>Where does autodesk fit in? look at tools today.</a:t>
            </a:r>
            <a:endParaRPr sz="2200"/>
          </a:p>
          <a:p>
            <a:pPr lvl="1" marL="601578" indent="-220578">
              <a:buSzPct val="100000"/>
              <a:buChar char="-"/>
              <a:defRPr sz="1800"/>
            </a:pPr>
            <a:r>
              <a:rPr sz="2200"/>
              <a:t>Lacks solid CAD/CAM software - these are the primary visual abstractions today </a:t>
            </a:r>
            <a:endParaRPr sz="2200"/>
          </a:p>
          <a:p>
            <a:pPr lvl="1" marL="601578" indent="-220578">
              <a:buSzPct val="100000"/>
              <a:buChar char="-"/>
              <a:defRPr sz="1800"/>
            </a:pPr>
            <a:r>
              <a:rPr sz="2200"/>
              <a:t>Few tools integrated (Benchling [shown] probably best software out there - but many scientists have problems with it)</a:t>
            </a:r>
            <a:endParaRPr sz="2200"/>
          </a:p>
          <a:p>
            <a:pPr lvl="1" marL="601578" indent="-220578">
              <a:buSzPct val="100000"/>
              <a:buChar char="-"/>
              <a:defRPr sz="1800"/>
            </a:pPr>
            <a:r>
              <a:rPr sz="2200"/>
              <a:t>not so simple as designing good looking software. </a:t>
            </a:r>
            <a:endParaRPr sz="2200"/>
          </a:p>
          <a:p>
            <a:pPr lvl="0">
              <a:defRPr sz="1800"/>
            </a:pPr>
            <a:r>
              <a:rPr sz="2200"/>
              <a:t>2 big questions in biological design</a:t>
            </a:r>
            <a:endParaRPr sz="2200"/>
          </a:p>
          <a:p>
            <a:pPr lvl="0">
              <a:defRPr sz="1800"/>
            </a:pPr>
            <a:r>
              <a:rPr sz="2200"/>
              <a:t>	- Nanoscale design is hard because not creating what you see</a:t>
            </a:r>
            <a:endParaRPr sz="2200"/>
          </a:p>
          <a:p>
            <a:pPr lvl="0">
              <a:defRPr sz="1800"/>
            </a:pPr>
            <a:r>
              <a:rPr sz="2200"/>
              <a:t>	- Visualization aids understanding, but the functional representation is difficult, functional design even harder</a:t>
            </a:r>
            <a:endParaRPr sz="2200"/>
          </a:p>
          <a:p>
            <a:pPr lvl="1" marL="601578" indent="-220578">
              <a:buSzPct val="100000"/>
              <a:buChar char="-"/>
              <a:defRPr sz="1800"/>
            </a:pPr>
            <a:r>
              <a:rPr sz="2200"/>
              <a:t>Football analogy of viruses </a:t>
            </a:r>
            <a:endParaRPr sz="2200"/>
          </a:p>
          <a:p>
            <a:pPr lvl="0">
              <a:defRPr sz="1800"/>
            </a:pPr>
            <a:r>
              <a:rPr sz="2200"/>
              <a:t>beyond visualization, other problems in research + biological design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 name="Shape 109"/>
          <p:cNvSpPr/>
          <p:nvPr>
            <p:ph type="sldImg"/>
          </p:nvPr>
        </p:nvSpPr>
        <p:spPr>
          <a:prstGeom prst="rect">
            <a:avLst/>
          </a:prstGeom>
        </p:spPr>
        <p:txBody>
          <a:bodyPr/>
          <a:lstStyle/>
          <a:p>
            <a:pPr lvl="0"/>
          </a:p>
        </p:txBody>
      </p:sp>
      <p:sp>
        <p:nvSpPr>
          <p:cNvPr id="110" name="Shape 110"/>
          <p:cNvSpPr/>
          <p:nvPr>
            <p:ph type="body" sz="quarter" idx="1"/>
          </p:nvPr>
        </p:nvSpPr>
        <p:spPr>
          <a:prstGeom prst="rect">
            <a:avLst/>
          </a:prstGeom>
        </p:spPr>
        <p:txBody>
          <a:bodyPr/>
          <a:lstStyle/>
          <a:p>
            <a:pPr lvl="0" marL="220578" indent="-220578">
              <a:buSzPct val="100000"/>
              <a:buChar char="-"/>
              <a:defRPr sz="1800"/>
            </a:pPr>
            <a:r>
              <a:rPr sz="2200"/>
              <a:t>Skip forward 100 years, any its basically the same. Besides color pictures, now we have cool glasses, lot more plastic…. but not a lot has changed</a:t>
            </a:r>
            <a:endParaRPr sz="2200"/>
          </a:p>
          <a:p>
            <a:pPr lvl="0" marL="220578" indent="-220578">
              <a:buSzPct val="100000"/>
              <a:buChar char="-"/>
              <a:defRPr sz="1800"/>
            </a:pPr>
            <a:endParaRPr sz="2200"/>
          </a:p>
          <a:p>
            <a:pPr lvl="0" marL="220578" indent="-220578">
              <a:buSzPct val="100000"/>
              <a:buChar char="-"/>
              <a:defRPr sz="1800"/>
            </a:pPr>
            <a:r>
              <a:rPr sz="2200"/>
              <a:t>DBTL in biology is slow + cumbersome</a:t>
            </a:r>
            <a:endParaRPr sz="2200"/>
          </a:p>
          <a:p>
            <a:pPr lvl="0" marL="220578" indent="-220578">
              <a:buSzPct val="100000"/>
              <a:buChar char="-"/>
              <a:defRPr sz="1800"/>
            </a:pPr>
            <a:r>
              <a:rPr sz="2200"/>
              <a:t>Iteration time dependent on running experiments</a:t>
            </a:r>
            <a:endParaRPr sz="2200"/>
          </a:p>
          <a:p>
            <a:pPr lvl="0" marL="220578" indent="-220578">
              <a:buSzPct val="100000"/>
              <a:buChar char="-"/>
              <a:defRPr sz="1800"/>
            </a:pPr>
            <a:r>
              <a:rPr sz="2200"/>
              <a:t>Spend 70-90% of time in the lab doing experiments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 name="Shape 115"/>
          <p:cNvSpPr/>
          <p:nvPr>
            <p:ph type="sldImg"/>
          </p:nvPr>
        </p:nvSpPr>
        <p:spPr>
          <a:prstGeom prst="rect">
            <a:avLst/>
          </a:prstGeom>
        </p:spPr>
        <p:txBody>
          <a:bodyPr/>
          <a:lstStyle/>
          <a:p>
            <a:pPr lvl="0"/>
          </a:p>
        </p:txBody>
      </p:sp>
      <p:sp>
        <p:nvSpPr>
          <p:cNvPr id="116" name="Shape 116"/>
          <p:cNvSpPr/>
          <p:nvPr>
            <p:ph type="body" sz="quarter" idx="1"/>
          </p:nvPr>
        </p:nvSpPr>
        <p:spPr>
          <a:prstGeom prst="rect">
            <a:avLst/>
          </a:prstGeom>
        </p:spPr>
        <p:txBody>
          <a:bodyPr/>
          <a:lstStyle/>
          <a:p>
            <a:pPr lvl="0" marL="220578" indent="-220578">
              <a:buSzPct val="100000"/>
              <a:buChar char="-"/>
              <a:defRPr sz="1800"/>
            </a:pPr>
            <a:r>
              <a:rPr sz="2200"/>
              <a:t>Bayer (2011) could only reproduce 25% of studies, Amyris (2012) 11%</a:t>
            </a:r>
            <a:endParaRPr sz="2200"/>
          </a:p>
          <a:p>
            <a:pPr lvl="0" marL="220578" indent="-220578">
              <a:buSzPct val="100000"/>
              <a:buChar char="-"/>
              <a:defRPr sz="1800"/>
            </a:pPr>
            <a:r>
              <a:rPr sz="2200"/>
              <a:t>Journals don’t want to publish repeat experiments</a:t>
            </a:r>
            <a:endParaRPr sz="2200"/>
          </a:p>
          <a:p>
            <a:pPr lvl="0">
              <a:defRPr sz="1800"/>
            </a:pPr>
            <a:endParaRPr sz="2200"/>
          </a:p>
          <a:p>
            <a:pPr lvl="0" marL="220578" indent="-220578">
              <a:buSzPct val="100000"/>
              <a:buChar char="-"/>
              <a:defRPr sz="1800"/>
            </a:pPr>
            <a:r>
              <a:rPr sz="2200"/>
              <a:t>Ordering complicated - hard to share samples, sometimes have to call distributors, etc.</a:t>
            </a:r>
            <a:endParaRPr sz="2200"/>
          </a:p>
          <a:p>
            <a:pPr lvl="0">
              <a:defRPr sz="1800"/>
            </a:pPr>
            <a:endParaRPr sz="2200"/>
          </a:p>
          <a:p>
            <a:pPr lvl="0">
              <a:defRPr sz="1800"/>
            </a:pPr>
            <a:r>
              <a:rPr sz="2200"/>
              <a:t>- Finicky nature of biology (in our current limited understanding) </a:t>
            </a:r>
            <a:endParaRPr sz="2200"/>
          </a:p>
          <a:p>
            <a:pPr lvl="0">
              <a:defRPr sz="1800"/>
            </a:pPr>
            <a:r>
              <a:rPr sz="2200"/>
              <a:t>- humans simply aren't the best way to conduct biotech research.</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lvl="0"/>
          </a:p>
        </p:txBody>
      </p:sp>
      <p:sp>
        <p:nvSpPr>
          <p:cNvPr id="125" name="Shape 125"/>
          <p:cNvSpPr/>
          <p:nvPr>
            <p:ph type="body" sz="quarter" idx="1"/>
          </p:nvPr>
        </p:nvSpPr>
        <p:spPr>
          <a:prstGeom prst="rect">
            <a:avLst/>
          </a:prstGeom>
        </p:spPr>
        <p:txBody>
          <a:bodyPr/>
          <a:lstStyle/>
          <a:p>
            <a:pPr lvl="0">
              <a:defRPr sz="1800"/>
            </a:pPr>
            <a:r>
              <a:rPr sz="2200"/>
              <a:t>within course of an experiment,</a:t>
            </a:r>
            <a:endParaRPr sz="2200"/>
          </a:p>
          <a:p>
            <a:pPr lvl="0" marL="220578" indent="-220578">
              <a:buSzPct val="100000"/>
              <a:buChar char="-"/>
              <a:defRPr sz="1800"/>
            </a:pPr>
            <a:r>
              <a:rPr sz="2200"/>
              <a:t>hypothesis / design intent</a:t>
            </a:r>
            <a:endParaRPr sz="2200"/>
          </a:p>
          <a:p>
            <a:pPr lvl="0" marL="220578" indent="-220578">
              <a:buSzPct val="100000"/>
              <a:buChar char="-"/>
              <a:defRPr sz="1800"/>
            </a:pPr>
            <a:r>
              <a:rPr sz="2200"/>
              <a:t>design experiment, run it, </a:t>
            </a:r>
            <a:endParaRPr sz="2200"/>
          </a:p>
          <a:p>
            <a:pPr lvl="0" marL="220578" indent="-220578">
              <a:buSzPct val="100000"/>
              <a:buChar char="-"/>
              <a:defRPr sz="1800"/>
            </a:pPr>
            <a:r>
              <a:rPr sz="2200"/>
              <a:t>sometimes use it to inform next experiment, but often fairly linear</a:t>
            </a:r>
            <a:endParaRPr sz="2200"/>
          </a:p>
          <a:p>
            <a:pPr lvl="0">
              <a:defRPr sz="1800"/>
            </a:pPr>
            <a:endParaRPr sz="2200"/>
          </a:p>
          <a:p>
            <a:pPr lvl="0">
              <a:defRPr sz="1800"/>
            </a:pPr>
            <a:r>
              <a:rPr sz="2200"/>
              <a:t>example process in genetic engineering</a:t>
            </a:r>
            <a:endParaRPr sz="2200"/>
          </a:p>
          <a:p>
            <a:pPr lvl="0">
              <a:defRPr sz="1800"/>
            </a:pPr>
            <a:r>
              <a:rPr sz="2200"/>
              <a:t>select target</a:t>
            </a:r>
            <a:endParaRPr sz="2200"/>
          </a:p>
          <a:p>
            <a:pPr lvl="0">
              <a:defRPr sz="1800"/>
            </a:pPr>
            <a:r>
              <a:rPr sz="2200"/>
              <a:t>design genetic circuit</a:t>
            </a:r>
            <a:endParaRPr sz="2200"/>
          </a:p>
          <a:p>
            <a:pPr lvl="0">
              <a:defRPr sz="1800"/>
            </a:pPr>
            <a:r>
              <a:rPr sz="2200"/>
              <a:t>assemble in lab, or automated, liquid handling, QA/QC</a:t>
            </a:r>
            <a:endParaRPr sz="2200"/>
          </a:p>
          <a:p>
            <a:pPr lvl="0">
              <a:defRPr sz="1800"/>
            </a:pPr>
            <a:r>
              <a:rPr sz="2200"/>
              <a:t>test through spectrophotometry, mass spec, etc.</a:t>
            </a:r>
            <a:endParaRPr sz="2200"/>
          </a:p>
          <a:p>
            <a:pPr lvl="0">
              <a:defRPr sz="1800"/>
            </a:pPr>
            <a:r>
              <a:rPr sz="2200"/>
              <a:t>learn to inform design</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4.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Main 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 name="Shape 8"/>
          <p:cNvSpPr/>
          <p:nvPr/>
        </p:nvSpPr>
        <p:spPr>
          <a:xfrm>
            <a:off x="0" y="2426764"/>
            <a:ext cx="16257588" cy="4088337"/>
          </a:xfrm>
          <a:prstGeom prst="rect">
            <a:avLst/>
          </a:prstGeom>
          <a:gradFill>
            <a:gsLst>
              <a:gs pos="25000">
                <a:srgbClr val="FFFFFF">
                  <a:alpha val="92000"/>
                </a:srgbClr>
              </a:gs>
              <a:gs pos="100000">
                <a:srgbClr val="FFFFFF">
                  <a:alpha val="50000"/>
                </a:srgbClr>
              </a:gs>
            </a:gsLst>
          </a:gradFill>
          <a:ln w="12700">
            <a:miter lim="400000"/>
          </a:ln>
        </p:spPr>
        <p:txBody>
          <a:bodyPr lIns="0" tIns="0" rIns="0" bIns="0" anchor="ctr"/>
          <a:lstStyle/>
          <a:p>
            <a:pPr lvl="0" algn="ctr">
              <a:defRPr>
                <a:solidFill>
                  <a:srgbClr val="FFFFFF"/>
                </a:solidFill>
              </a:defRPr>
            </a:pPr>
          </a:p>
        </p:txBody>
      </p:sp>
      <p:sp>
        <p:nvSpPr>
          <p:cNvPr id="9" name="Shape 9"/>
          <p:cNvSpPr/>
          <p:nvPr>
            <p:ph type="body" idx="1"/>
          </p:nvPr>
        </p:nvSpPr>
        <p:spPr>
          <a:xfrm>
            <a:off x="812880" y="3243122"/>
            <a:ext cx="9596241" cy="3892783"/>
          </a:xfrm>
          <a:prstGeom prst="rect">
            <a:avLst/>
          </a:prstGeom>
        </p:spPr>
        <p:txBody>
          <a:bodyPr/>
          <a:lstStyle>
            <a:lvl1pPr marL="0" indent="0">
              <a:buClrTx/>
              <a:buSzTx/>
              <a:buFontTx/>
              <a:buNone/>
              <a:defRPr>
                <a:solidFill>
                  <a:srgbClr val="0696D7"/>
                </a:solidFill>
              </a:defRPr>
            </a:lvl1pPr>
            <a:lvl2pPr marL="1447818" indent="-635007">
              <a:buClrTx/>
              <a:buFontTx/>
              <a:defRPr>
                <a:solidFill>
                  <a:srgbClr val="0696D7"/>
                </a:solidFill>
              </a:defRPr>
            </a:lvl2pPr>
            <a:lvl3pPr marL="2197127" indent="-571507">
              <a:buClrTx/>
              <a:buFontTx/>
              <a:defRPr>
                <a:solidFill>
                  <a:srgbClr val="0696D7"/>
                </a:solidFill>
              </a:defRPr>
            </a:lvl3pPr>
            <a:lvl4pPr marL="3115772" indent="-677341">
              <a:buClrTx/>
              <a:buFontTx/>
              <a:defRPr>
                <a:solidFill>
                  <a:srgbClr val="0696D7"/>
                </a:solidFill>
              </a:defRPr>
            </a:lvl4pPr>
            <a:lvl5pPr marL="4013250" indent="-762009">
              <a:buClrTx/>
              <a:buFontTx/>
              <a:defRPr>
                <a:solidFill>
                  <a:srgbClr val="0696D7"/>
                </a:solidFill>
              </a:defRPr>
            </a:lvl5pPr>
          </a:lstStyle>
          <a:p>
            <a:pPr lvl="0">
              <a:defRPr sz="1800">
                <a:solidFill>
                  <a:srgbClr val="000000"/>
                </a:solidFill>
              </a:defRPr>
            </a:pPr>
            <a:r>
              <a:rPr sz="4500">
                <a:solidFill>
                  <a:srgbClr val="0696D7"/>
                </a:solidFill>
              </a:rPr>
              <a:t>Body Level One</a:t>
            </a:r>
            <a:endParaRPr sz="4500">
              <a:solidFill>
                <a:srgbClr val="0696D7"/>
              </a:solidFill>
            </a:endParaRPr>
          </a:p>
          <a:p>
            <a:pPr lvl="1">
              <a:defRPr sz="1800">
                <a:solidFill>
                  <a:srgbClr val="000000"/>
                </a:solidFill>
              </a:defRPr>
            </a:pPr>
            <a:r>
              <a:rPr sz="4500">
                <a:solidFill>
                  <a:srgbClr val="0696D7"/>
                </a:solidFill>
              </a:rPr>
              <a:t>Body Level Two</a:t>
            </a:r>
            <a:endParaRPr sz="4500">
              <a:solidFill>
                <a:srgbClr val="0696D7"/>
              </a:solidFill>
            </a:endParaRPr>
          </a:p>
          <a:p>
            <a:pPr lvl="2">
              <a:defRPr sz="1800">
                <a:solidFill>
                  <a:srgbClr val="000000"/>
                </a:solidFill>
              </a:defRPr>
            </a:pPr>
            <a:r>
              <a:rPr sz="4500">
                <a:solidFill>
                  <a:srgbClr val="0696D7"/>
                </a:solidFill>
              </a:rPr>
              <a:t>Body Level Three</a:t>
            </a:r>
            <a:endParaRPr sz="4500">
              <a:solidFill>
                <a:srgbClr val="0696D7"/>
              </a:solidFill>
            </a:endParaRPr>
          </a:p>
          <a:p>
            <a:pPr lvl="3">
              <a:defRPr sz="1800">
                <a:solidFill>
                  <a:srgbClr val="000000"/>
                </a:solidFill>
              </a:defRPr>
            </a:pPr>
            <a:r>
              <a:rPr sz="4500">
                <a:solidFill>
                  <a:srgbClr val="0696D7"/>
                </a:solidFill>
              </a:rPr>
              <a:t>Body Level Four</a:t>
            </a:r>
            <a:endParaRPr sz="4500">
              <a:solidFill>
                <a:srgbClr val="0696D7"/>
              </a:solidFill>
            </a:endParaRPr>
          </a:p>
          <a:p>
            <a:pPr lvl="4">
              <a:defRPr sz="1800">
                <a:solidFill>
                  <a:srgbClr val="000000"/>
                </a:solidFill>
              </a:defRPr>
            </a:pPr>
            <a:r>
              <a:rPr sz="4500">
                <a:solidFill>
                  <a:srgbClr val="0696D7"/>
                </a:solidFill>
              </a:rPr>
              <a:t>Body Level Five</a:t>
            </a:r>
          </a:p>
        </p:txBody>
      </p:sp>
      <p:pic>
        <p:nvPicPr>
          <p:cNvPr id="10" name="image5.png"/>
          <p:cNvPicPr/>
          <p:nvPr/>
        </p:nvPicPr>
        <p:blipFill>
          <a:blip r:embed="rId3">
            <a:extLst/>
          </a:blip>
          <a:stretch>
            <a:fillRect/>
          </a:stretch>
        </p:blipFill>
        <p:spPr>
          <a:xfrm>
            <a:off x="819234" y="2780856"/>
            <a:ext cx="4792724" cy="228601"/>
          </a:xfrm>
          <a:prstGeom prst="rect">
            <a:avLst/>
          </a:prstGeom>
          <a:ln w="12700">
            <a:miter lim="400000"/>
          </a:ln>
        </p:spPr>
      </p:pic>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Section/Chapter 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Shape 12"/>
          <p:cNvSpPr/>
          <p:nvPr>
            <p:ph type="title"/>
          </p:nvPr>
        </p:nvSpPr>
        <p:spPr>
          <a:xfrm>
            <a:off x="1588" y="2212049"/>
            <a:ext cx="16256000" cy="4480730"/>
          </a:xfrm>
          <a:prstGeom prst="rect">
            <a:avLst/>
          </a:prstGeom>
          <a:gradFill>
            <a:gsLst>
              <a:gs pos="70000">
                <a:srgbClr val="FFFFFF">
                  <a:alpha val="88000"/>
                </a:srgbClr>
              </a:gs>
              <a:gs pos="100000">
                <a:srgbClr val="FFFFFF">
                  <a:alpha val="50000"/>
                </a:srgbClr>
              </a:gs>
            </a:gsLst>
          </a:gradFill>
        </p:spPr>
        <p:txBody>
          <a:bodyPr anchor="ctr"/>
          <a:lstStyle>
            <a:lvl1pPr indent="822960">
              <a:defRPr sz="6000"/>
            </a:lvl1pPr>
          </a:lstStyle>
          <a:p>
            <a:pPr lvl="0">
              <a:defRPr sz="1800">
                <a:solidFill>
                  <a:srgbClr val="000000"/>
                </a:solidFill>
              </a:defRPr>
            </a:pPr>
            <a:r>
              <a:rPr sz="6000">
                <a:solidFill>
                  <a:srgbClr val="0696D7"/>
                </a:solidFill>
              </a:rPr>
              <a:t>Title Text</a:t>
            </a:r>
          </a:p>
        </p:txBody>
      </p:sp>
      <p:sp>
        <p:nvSpPr>
          <p:cNvPr id="13" name="Shape 13"/>
          <p:cNvSpPr/>
          <p:nvPr>
            <p:ph type="body" idx="1"/>
          </p:nvPr>
        </p:nvSpPr>
        <p:spPr>
          <a:xfrm>
            <a:off x="131709" y="6692779"/>
            <a:ext cx="15955486" cy="1783213"/>
          </a:xfrm>
          <a:prstGeom prst="rect">
            <a:avLst/>
          </a:prstGeom>
        </p:spPr>
        <p:txBody>
          <a:bodyPr anchor="b"/>
          <a:lstStyle>
            <a:lvl1pPr marL="0" indent="0">
              <a:buClrTx/>
              <a:buSzTx/>
              <a:buFontTx/>
              <a:buNone/>
              <a:defRPr sz="1100">
                <a:solidFill>
                  <a:srgbClr val="FFFFFF"/>
                </a:solidFill>
              </a:defRPr>
            </a:lvl1pPr>
            <a:lvl2pPr marL="968035" indent="-155224">
              <a:buClrTx/>
              <a:buFontTx/>
              <a:defRPr sz="1100">
                <a:solidFill>
                  <a:srgbClr val="FFFFFF"/>
                </a:solidFill>
              </a:defRPr>
            </a:lvl2pPr>
            <a:lvl3pPr marL="1765321" indent="-139701">
              <a:buClrTx/>
              <a:buFontTx/>
              <a:defRPr sz="1100">
                <a:solidFill>
                  <a:srgbClr val="FFFFFF"/>
                </a:solidFill>
              </a:defRPr>
            </a:lvl3pPr>
            <a:lvl4pPr marL="2604003" indent="-165572">
              <a:buClrTx/>
              <a:buFontTx/>
              <a:defRPr sz="1100">
                <a:solidFill>
                  <a:srgbClr val="FFFFFF"/>
                </a:solidFill>
              </a:defRPr>
            </a:lvl4pPr>
            <a:lvl5pPr marL="3437509" indent="-186268">
              <a:buClrTx/>
              <a:buFontTx/>
              <a:defRPr sz="1100">
                <a:solidFill>
                  <a:srgbClr val="FFFFFF"/>
                </a:solidFill>
              </a:defRPr>
            </a:lvl5pPr>
          </a:lstStyle>
          <a:p>
            <a:pPr lvl="0">
              <a:defRPr sz="1800">
                <a:solidFill>
                  <a:srgbClr val="000000"/>
                </a:solidFill>
              </a:defRPr>
            </a:pPr>
            <a:r>
              <a:rPr sz="1100">
                <a:solidFill>
                  <a:srgbClr val="FFFFFF"/>
                </a:solidFill>
              </a:rPr>
              <a:t>Body Level One</a:t>
            </a:r>
            <a:endParaRPr sz="1100">
              <a:solidFill>
                <a:srgbClr val="FFFFFF"/>
              </a:solidFill>
            </a:endParaRPr>
          </a:p>
          <a:p>
            <a:pPr lvl="1">
              <a:defRPr sz="1800">
                <a:solidFill>
                  <a:srgbClr val="000000"/>
                </a:solidFill>
              </a:defRPr>
            </a:pPr>
            <a:r>
              <a:rPr sz="1100">
                <a:solidFill>
                  <a:srgbClr val="FFFFFF"/>
                </a:solidFill>
              </a:rPr>
              <a:t>Body Level Two</a:t>
            </a:r>
            <a:endParaRPr sz="1100">
              <a:solidFill>
                <a:srgbClr val="FFFFFF"/>
              </a:solidFill>
            </a:endParaRPr>
          </a:p>
          <a:p>
            <a:pPr lvl="2">
              <a:defRPr sz="1800">
                <a:solidFill>
                  <a:srgbClr val="000000"/>
                </a:solidFill>
              </a:defRPr>
            </a:pPr>
            <a:r>
              <a:rPr sz="1100">
                <a:solidFill>
                  <a:srgbClr val="FFFFFF"/>
                </a:solidFill>
              </a:rPr>
              <a:t>Body Level Three</a:t>
            </a:r>
            <a:endParaRPr sz="1100">
              <a:solidFill>
                <a:srgbClr val="FFFFFF"/>
              </a:solidFill>
            </a:endParaRPr>
          </a:p>
          <a:p>
            <a:pPr lvl="3">
              <a:defRPr sz="1800">
                <a:solidFill>
                  <a:srgbClr val="000000"/>
                </a:solidFill>
              </a:defRPr>
            </a:pPr>
            <a:r>
              <a:rPr sz="1100">
                <a:solidFill>
                  <a:srgbClr val="FFFFFF"/>
                </a:solidFill>
              </a:rPr>
              <a:t>Body Level Four</a:t>
            </a:r>
            <a:endParaRPr sz="1100">
              <a:solidFill>
                <a:srgbClr val="FFFFFF"/>
              </a:solidFill>
            </a:endParaRPr>
          </a:p>
          <a:p>
            <a:pPr lvl="4">
              <a:defRPr sz="1800">
                <a:solidFill>
                  <a:srgbClr val="000000"/>
                </a:solidFill>
              </a:defRPr>
            </a:pPr>
            <a:r>
              <a:rPr sz="1100">
                <a:solidFill>
                  <a:srgbClr val="FFFFFF"/>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1 column)">
    <p:spTree>
      <p:nvGrpSpPr>
        <p:cNvPr id="1" name=""/>
        <p:cNvGrpSpPr/>
        <p:nvPr/>
      </p:nvGrpSpPr>
      <p:grpSpPr>
        <a:xfrm>
          <a:off x="0" y="0"/>
          <a:ext cx="0" cy="0"/>
          <a:chOff x="0" y="0"/>
          <a:chExt cx="0" cy="0"/>
        </a:xfrm>
      </p:grpSpPr>
      <p:sp>
        <p:nvSpPr>
          <p:cNvPr id="15" name="Shape 15"/>
          <p:cNvSpPr/>
          <p:nvPr>
            <p:ph type="body" idx="1"/>
          </p:nvPr>
        </p:nvSpPr>
        <p:spPr>
          <a:prstGeom prst="rect">
            <a:avLst/>
          </a:prstGeom>
        </p:spPr>
        <p:txBody>
          <a:bodyPr/>
          <a:lstStyle/>
          <a:p>
            <a:pPr lvl="0">
              <a:defRPr sz="1800"/>
            </a:pPr>
            <a:r>
              <a:rPr sz="4500"/>
              <a:t>Body Level One</a:t>
            </a:r>
            <a:endParaRPr sz="4500"/>
          </a:p>
          <a:p>
            <a:pPr lvl="1">
              <a:defRPr sz="1800"/>
            </a:pPr>
            <a:r>
              <a:rPr sz="4500"/>
              <a:t>Body Level Two</a:t>
            </a:r>
            <a:endParaRPr sz="4500"/>
          </a:p>
          <a:p>
            <a:pPr lvl="2">
              <a:defRPr sz="1800"/>
            </a:pPr>
            <a:r>
              <a:rPr sz="4500"/>
              <a:t>Body Level Three</a:t>
            </a:r>
            <a:endParaRPr sz="4500"/>
          </a:p>
          <a:p>
            <a:pPr lvl="3">
              <a:defRPr sz="1800"/>
            </a:pPr>
            <a:r>
              <a:rPr sz="4500"/>
              <a:t>Body Level Four</a:t>
            </a:r>
            <a:endParaRPr sz="4500"/>
          </a:p>
          <a:p>
            <a:pPr lvl="4">
              <a:defRPr sz="1800"/>
            </a:pPr>
            <a:r>
              <a:rPr sz="4500"/>
              <a:t>Body Level Five</a:t>
            </a:r>
          </a:p>
        </p:txBody>
      </p:sp>
      <p:sp>
        <p:nvSpPr>
          <p:cNvPr id="16" name="Shape 16"/>
          <p:cNvSpPr/>
          <p:nvPr>
            <p:ph type="title"/>
          </p:nvPr>
        </p:nvSpPr>
        <p:spPr>
          <a:prstGeom prst="rect">
            <a:avLst/>
          </a:prstGeom>
        </p:spPr>
        <p:txBody>
          <a:bodyPr/>
          <a:lstStyle/>
          <a:p>
            <a:pPr lvl="0">
              <a:defRPr sz="1800">
                <a:solidFill>
                  <a:srgbClr val="000000"/>
                </a:solidFill>
              </a:defRPr>
            </a:pPr>
            <a:r>
              <a:rPr sz="4500">
                <a:solidFill>
                  <a:srgbClr val="0696D7"/>
                </a:solidFill>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2 column)">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solidFill>
                  <a:srgbClr val="000000"/>
                </a:solidFill>
              </a:defRPr>
            </a:pPr>
            <a:r>
              <a:rPr sz="4500">
                <a:solidFill>
                  <a:srgbClr val="0696D7"/>
                </a:solidFill>
              </a:rPr>
              <a:t>Title Text</a:t>
            </a:r>
          </a:p>
        </p:txBody>
      </p:sp>
      <p:sp>
        <p:nvSpPr>
          <p:cNvPr id="19" name="Shape 19"/>
          <p:cNvSpPr/>
          <p:nvPr>
            <p:ph type="body" idx="1"/>
          </p:nvPr>
        </p:nvSpPr>
        <p:spPr>
          <a:xfrm>
            <a:off x="812880" y="1890185"/>
            <a:ext cx="7183257" cy="7253816"/>
          </a:xfrm>
          <a:prstGeom prst="rect">
            <a:avLst/>
          </a:prstGeom>
        </p:spPr>
        <p:txBody>
          <a:bodyPr/>
          <a:lstStyle/>
          <a:p>
            <a:pPr lvl="0">
              <a:defRPr sz="1800"/>
            </a:pPr>
            <a:r>
              <a:rPr sz="4500"/>
              <a:t>Body Level One</a:t>
            </a:r>
            <a:endParaRPr sz="4500"/>
          </a:p>
          <a:p>
            <a:pPr lvl="1">
              <a:defRPr sz="1800"/>
            </a:pPr>
            <a:r>
              <a:rPr sz="4500"/>
              <a:t>Body Level Two</a:t>
            </a:r>
            <a:endParaRPr sz="4500"/>
          </a:p>
          <a:p>
            <a:pPr lvl="2">
              <a:defRPr sz="1800"/>
            </a:pPr>
            <a:r>
              <a:rPr sz="4500"/>
              <a:t>Body Level Three</a:t>
            </a:r>
            <a:endParaRPr sz="4500"/>
          </a:p>
          <a:p>
            <a:pPr lvl="3">
              <a:defRPr sz="1800"/>
            </a:pPr>
            <a:r>
              <a:rPr sz="4500"/>
              <a:t>Body Level Four</a:t>
            </a:r>
            <a:endParaRPr sz="4500"/>
          </a:p>
          <a:p>
            <a:pPr lvl="4">
              <a:defRPr sz="1800"/>
            </a:pPr>
            <a:r>
              <a:rPr sz="45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Keyword">
    <p:spTree>
      <p:nvGrpSpPr>
        <p:cNvPr id="1" name=""/>
        <p:cNvGrpSpPr/>
        <p:nvPr/>
      </p:nvGrpSpPr>
      <p:grpSpPr>
        <a:xfrm>
          <a:off x="0" y="0"/>
          <a:ext cx="0" cy="0"/>
          <a:chOff x="0" y="0"/>
          <a:chExt cx="0" cy="0"/>
        </a:xfrm>
      </p:grpSpPr>
      <p:sp>
        <p:nvSpPr>
          <p:cNvPr id="21" name="Shape 21"/>
          <p:cNvSpPr/>
          <p:nvPr>
            <p:ph type="body" idx="1"/>
          </p:nvPr>
        </p:nvSpPr>
        <p:spPr>
          <a:xfrm>
            <a:off x="0" y="0"/>
            <a:ext cx="16257588" cy="8246561"/>
          </a:xfrm>
          <a:prstGeom prst="rect">
            <a:avLst/>
          </a:prstGeom>
        </p:spPr>
        <p:txBody>
          <a:bodyPr anchor="ctr">
            <a:normAutofit fontScale="100000" lnSpcReduction="0"/>
          </a:bodyPr>
          <a:lstStyle>
            <a:lvl1pPr marL="0" indent="0" algn="ctr">
              <a:buClrTx/>
              <a:buSzTx/>
              <a:buFontTx/>
              <a:buNone/>
              <a:defRPr sz="14000">
                <a:solidFill>
                  <a:srgbClr val="0696D7"/>
                </a:solidFill>
              </a:defRPr>
            </a:lvl1pPr>
            <a:lvl2pPr marL="2788389" indent="-1975579" algn="ctr">
              <a:buClrTx/>
              <a:buFontTx/>
              <a:defRPr sz="14000">
                <a:solidFill>
                  <a:srgbClr val="0696D7"/>
                </a:solidFill>
              </a:defRPr>
            </a:lvl2pPr>
            <a:lvl3pPr marL="3403641" indent="-1778021" algn="ctr">
              <a:buClrTx/>
              <a:buFontTx/>
              <a:defRPr sz="14000">
                <a:solidFill>
                  <a:srgbClr val="0696D7"/>
                </a:solidFill>
              </a:defRPr>
            </a:lvl3pPr>
            <a:lvl4pPr marL="4545716" indent="-2107285" algn="ctr">
              <a:buClrTx/>
              <a:buFontTx/>
              <a:defRPr sz="14000">
                <a:solidFill>
                  <a:srgbClr val="0696D7"/>
                </a:solidFill>
              </a:defRPr>
            </a:lvl4pPr>
            <a:lvl5pPr marL="5621937" indent="-2370695" algn="ctr">
              <a:buClrTx/>
              <a:buFontTx/>
              <a:defRPr sz="14000">
                <a:solidFill>
                  <a:srgbClr val="0696D7"/>
                </a:solidFill>
              </a:defRPr>
            </a:lvl5pPr>
          </a:lstStyle>
          <a:p>
            <a:pPr lvl="0">
              <a:defRPr sz="1800">
                <a:solidFill>
                  <a:srgbClr val="000000"/>
                </a:solidFill>
              </a:defRPr>
            </a:pPr>
            <a:r>
              <a:rPr sz="14000">
                <a:solidFill>
                  <a:srgbClr val="0696D7"/>
                </a:solidFill>
              </a:rPr>
              <a:t>Body Level One</a:t>
            </a:r>
            <a:endParaRPr sz="14000">
              <a:solidFill>
                <a:srgbClr val="0696D7"/>
              </a:solidFill>
            </a:endParaRPr>
          </a:p>
          <a:p>
            <a:pPr lvl="1">
              <a:defRPr sz="1800">
                <a:solidFill>
                  <a:srgbClr val="000000"/>
                </a:solidFill>
              </a:defRPr>
            </a:pPr>
            <a:r>
              <a:rPr sz="14000">
                <a:solidFill>
                  <a:srgbClr val="0696D7"/>
                </a:solidFill>
              </a:rPr>
              <a:t>Body Level Two</a:t>
            </a:r>
            <a:endParaRPr sz="14000">
              <a:solidFill>
                <a:srgbClr val="0696D7"/>
              </a:solidFill>
            </a:endParaRPr>
          </a:p>
          <a:p>
            <a:pPr lvl="2">
              <a:defRPr sz="1800">
                <a:solidFill>
                  <a:srgbClr val="000000"/>
                </a:solidFill>
              </a:defRPr>
            </a:pPr>
            <a:r>
              <a:rPr sz="14000">
                <a:solidFill>
                  <a:srgbClr val="0696D7"/>
                </a:solidFill>
              </a:rPr>
              <a:t>Body Level Three</a:t>
            </a:r>
            <a:endParaRPr sz="14000">
              <a:solidFill>
                <a:srgbClr val="0696D7"/>
              </a:solidFill>
            </a:endParaRPr>
          </a:p>
          <a:p>
            <a:pPr lvl="3">
              <a:defRPr sz="1800">
                <a:solidFill>
                  <a:srgbClr val="000000"/>
                </a:solidFill>
              </a:defRPr>
            </a:pPr>
            <a:r>
              <a:rPr sz="14000">
                <a:solidFill>
                  <a:srgbClr val="0696D7"/>
                </a:solidFill>
              </a:rPr>
              <a:t>Body Level Four</a:t>
            </a:r>
            <a:endParaRPr sz="14000">
              <a:solidFill>
                <a:srgbClr val="0696D7"/>
              </a:solidFill>
            </a:endParaRPr>
          </a:p>
          <a:p>
            <a:pPr lvl="4">
              <a:defRPr sz="1800">
                <a:solidFill>
                  <a:srgbClr val="000000"/>
                </a:solidFill>
              </a:defRPr>
            </a:pPr>
            <a:r>
              <a:rPr sz="14000">
                <a:solidFill>
                  <a:srgbClr val="0696D7"/>
                </a:solidFill>
              </a:rPr>
              <a:t>Body Level Five</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Text and Images">
    <p:spTree>
      <p:nvGrpSpPr>
        <p:cNvPr id="1" name=""/>
        <p:cNvGrpSpPr/>
        <p:nvPr/>
      </p:nvGrpSpPr>
      <p:grpSpPr>
        <a:xfrm>
          <a:off x="0" y="0"/>
          <a:ext cx="0" cy="0"/>
          <a:chOff x="0" y="0"/>
          <a:chExt cx="0" cy="0"/>
        </a:xfrm>
      </p:grpSpPr>
      <p:sp>
        <p:nvSpPr>
          <p:cNvPr id="23" name="Shape 23"/>
          <p:cNvSpPr/>
          <p:nvPr>
            <p:ph type="title"/>
          </p:nvPr>
        </p:nvSpPr>
        <p:spPr>
          <a:xfrm>
            <a:off x="812880" y="366184"/>
            <a:ext cx="14631830" cy="3810001"/>
          </a:xfrm>
          <a:prstGeom prst="rect">
            <a:avLst/>
          </a:prstGeom>
        </p:spPr>
        <p:txBody>
          <a:bodyPr/>
          <a:lstStyle/>
          <a:p>
            <a:pPr lvl="0">
              <a:defRPr sz="1800">
                <a:solidFill>
                  <a:srgbClr val="000000"/>
                </a:solidFill>
              </a:defRPr>
            </a:pPr>
            <a:r>
              <a:rPr sz="4500">
                <a:solidFill>
                  <a:srgbClr val="0696D7"/>
                </a:solidFill>
              </a:rPr>
              <a:t>Title Text</a:t>
            </a:r>
          </a:p>
        </p:txBody>
      </p:sp>
      <p:sp>
        <p:nvSpPr>
          <p:cNvPr id="24" name="Shape 24"/>
          <p:cNvSpPr/>
          <p:nvPr>
            <p:ph type="body" idx="1"/>
          </p:nvPr>
        </p:nvSpPr>
        <p:spPr>
          <a:xfrm>
            <a:off x="8261373" y="4771171"/>
            <a:ext cx="7183337" cy="2516953"/>
          </a:xfrm>
          <a:prstGeom prst="rect">
            <a:avLst/>
          </a:prstGeom>
        </p:spPr>
        <p:txBody>
          <a:bodyPr/>
          <a:lstStyle>
            <a:lvl1pPr marL="0" indent="0">
              <a:buClrTx/>
              <a:buSzTx/>
              <a:buFontTx/>
              <a:buNone/>
              <a:defRPr sz="1100">
                <a:solidFill>
                  <a:srgbClr val="595959"/>
                </a:solidFill>
              </a:defRPr>
            </a:lvl1pPr>
            <a:lvl2pPr marL="968035" indent="-155224">
              <a:buClrTx/>
              <a:buFontTx/>
              <a:defRPr sz="1100">
                <a:solidFill>
                  <a:srgbClr val="595959"/>
                </a:solidFill>
              </a:defRPr>
            </a:lvl2pPr>
            <a:lvl3pPr marL="1765321" indent="-139701">
              <a:buClrTx/>
              <a:buFontTx/>
              <a:defRPr sz="1100">
                <a:solidFill>
                  <a:srgbClr val="595959"/>
                </a:solidFill>
              </a:defRPr>
            </a:lvl3pPr>
            <a:lvl4pPr marL="2604003" indent="-165572">
              <a:buClrTx/>
              <a:buFontTx/>
              <a:defRPr sz="1100">
                <a:solidFill>
                  <a:srgbClr val="595959"/>
                </a:solidFill>
              </a:defRPr>
            </a:lvl4pPr>
            <a:lvl5pPr marL="3437509" indent="-186268">
              <a:buClrTx/>
              <a:buFontTx/>
              <a:defRPr sz="1100">
                <a:solidFill>
                  <a:srgbClr val="595959"/>
                </a:solidFill>
              </a:defRPr>
            </a:lvl5pPr>
          </a:lstStyle>
          <a:p>
            <a:pPr lvl="0">
              <a:defRPr sz="1800">
                <a:solidFill>
                  <a:srgbClr val="000000"/>
                </a:solidFill>
              </a:defRPr>
            </a:pPr>
            <a:r>
              <a:rPr sz="1100">
                <a:solidFill>
                  <a:srgbClr val="595959"/>
                </a:solidFill>
              </a:rPr>
              <a:t>Body Level One</a:t>
            </a:r>
            <a:endParaRPr sz="1100">
              <a:solidFill>
                <a:srgbClr val="595959"/>
              </a:solidFill>
            </a:endParaRPr>
          </a:p>
          <a:p>
            <a:pPr lvl="1">
              <a:defRPr sz="1800">
                <a:solidFill>
                  <a:srgbClr val="000000"/>
                </a:solidFill>
              </a:defRPr>
            </a:pPr>
            <a:r>
              <a:rPr sz="1100">
                <a:solidFill>
                  <a:srgbClr val="595959"/>
                </a:solidFill>
              </a:rPr>
              <a:t>Body Level Two</a:t>
            </a:r>
            <a:endParaRPr sz="1100">
              <a:solidFill>
                <a:srgbClr val="595959"/>
              </a:solidFill>
            </a:endParaRPr>
          </a:p>
          <a:p>
            <a:pPr lvl="2">
              <a:defRPr sz="1800">
                <a:solidFill>
                  <a:srgbClr val="000000"/>
                </a:solidFill>
              </a:defRPr>
            </a:pPr>
            <a:r>
              <a:rPr sz="1100">
                <a:solidFill>
                  <a:srgbClr val="595959"/>
                </a:solidFill>
              </a:rPr>
              <a:t>Body Level Three</a:t>
            </a:r>
            <a:endParaRPr sz="1100">
              <a:solidFill>
                <a:srgbClr val="595959"/>
              </a:solidFill>
            </a:endParaRPr>
          </a:p>
          <a:p>
            <a:pPr lvl="3">
              <a:defRPr sz="1800">
                <a:solidFill>
                  <a:srgbClr val="000000"/>
                </a:solidFill>
              </a:defRPr>
            </a:pPr>
            <a:r>
              <a:rPr sz="1100">
                <a:solidFill>
                  <a:srgbClr val="595959"/>
                </a:solidFill>
              </a:rPr>
              <a:t>Body Level Four</a:t>
            </a:r>
            <a:endParaRPr sz="1100">
              <a:solidFill>
                <a:srgbClr val="595959"/>
              </a:solidFill>
            </a:endParaRPr>
          </a:p>
          <a:p>
            <a:pPr lvl="4">
              <a:defRPr sz="1800">
                <a:solidFill>
                  <a:srgbClr val="000000"/>
                </a:solidFill>
              </a:defRPr>
            </a:pPr>
            <a:r>
              <a:rPr sz="1100">
                <a:solidFill>
                  <a:srgbClr val="595959"/>
                </a:solidFill>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 name="Shape 26"/>
          <p:cNvSpPr/>
          <p:nvPr/>
        </p:nvSpPr>
        <p:spPr>
          <a:xfrm>
            <a:off x="194393" y="8700941"/>
            <a:ext cx="15866821" cy="30023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defTabSz="457200">
              <a:spcBef>
                <a:spcPts val="200"/>
              </a:spcBef>
              <a:defRPr spc="-9" sz="1100">
                <a:solidFill>
                  <a:srgbClr val="595959"/>
                </a:solidFill>
                <a:latin typeface="Arial"/>
                <a:ea typeface="Arial"/>
                <a:cs typeface="Arial"/>
                <a:sym typeface="Arial"/>
              </a:defRPr>
            </a:lvl1pPr>
          </a:lstStyle>
          <a:p>
            <a:pPr lvl="0">
              <a:defRPr spc="0" sz="1800">
                <a:solidFill>
                  <a:srgbClr val="000000"/>
                </a:solidFill>
              </a:defRPr>
            </a:pPr>
            <a:r>
              <a:rPr spc="-9" sz="1100">
                <a:solidFill>
                  <a:srgbClr val="595959"/>
                </a:solidFil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 2014 Autodesk, Inc. All rights reserved.</a:t>
            </a:r>
          </a:p>
        </p:txBody>
      </p:sp>
      <p:pic>
        <p:nvPicPr>
          <p:cNvPr id="27" name="image8.png"/>
          <p:cNvPicPr/>
          <p:nvPr/>
        </p:nvPicPr>
        <p:blipFill>
          <a:blip r:embed="rId3">
            <a:extLst/>
          </a:blip>
          <a:stretch>
            <a:fillRect/>
          </a:stretch>
        </p:blipFill>
        <p:spPr>
          <a:xfrm>
            <a:off x="3302000" y="3525025"/>
            <a:ext cx="9610344" cy="1643875"/>
          </a:xfrm>
          <a:prstGeom prst="rect">
            <a:avLst/>
          </a:prstGeom>
          <a:ln w="12700">
            <a:miter lim="400000"/>
          </a:ln>
        </p:spPr>
      </p:pic>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nvSpPr>
        <p:spPr>
          <a:xfrm>
            <a:off x="0" y="8613647"/>
            <a:ext cx="16256000" cy="530353"/>
          </a:xfrm>
          <a:prstGeom prst="rect">
            <a:avLst/>
          </a:prstGeom>
          <a:solidFill>
            <a:srgbClr val="FFFFFF">
              <a:alpha val="85000"/>
            </a:srgbClr>
          </a:solidFill>
          <a:ln w="12700">
            <a:miter lim="400000"/>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pic>
        <p:nvPicPr>
          <p:cNvPr id="3" name="image2.png"/>
          <p:cNvPicPr/>
          <p:nvPr/>
        </p:nvPicPr>
        <p:blipFill>
          <a:blip r:embed="rId3">
            <a:extLst/>
          </a:blip>
          <a:stretch>
            <a:fillRect/>
          </a:stretch>
        </p:blipFill>
        <p:spPr>
          <a:xfrm>
            <a:off x="14576256" y="8746598"/>
            <a:ext cx="1536196" cy="256033"/>
          </a:xfrm>
          <a:prstGeom prst="rect">
            <a:avLst/>
          </a:prstGeom>
          <a:ln w="12700">
            <a:miter lim="400000"/>
          </a:ln>
        </p:spPr>
      </p:pic>
      <p:pic>
        <p:nvPicPr>
          <p:cNvPr id="4" name="image3.png"/>
          <p:cNvPicPr/>
          <p:nvPr/>
        </p:nvPicPr>
        <p:blipFill>
          <a:blip r:embed="rId4">
            <a:extLst/>
          </a:blip>
          <a:stretch>
            <a:fillRect/>
          </a:stretch>
        </p:blipFill>
        <p:spPr>
          <a:xfrm>
            <a:off x="161363" y="8779772"/>
            <a:ext cx="3664326" cy="193340"/>
          </a:xfrm>
          <a:prstGeom prst="rect">
            <a:avLst/>
          </a:prstGeom>
          <a:ln w="12700">
            <a:miter lim="400000"/>
          </a:ln>
        </p:spPr>
      </p:pic>
      <p:sp>
        <p:nvSpPr>
          <p:cNvPr id="5" name="Shape 5"/>
          <p:cNvSpPr/>
          <p:nvPr>
            <p:ph type="body" idx="1"/>
          </p:nvPr>
        </p:nvSpPr>
        <p:spPr>
          <a:xfrm>
            <a:off x="812880" y="1890185"/>
            <a:ext cx="14631909" cy="725381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pPr>
            <a:r>
              <a:rPr sz="4500"/>
              <a:t>Body Level One</a:t>
            </a:r>
            <a:endParaRPr sz="4500"/>
          </a:p>
          <a:p>
            <a:pPr lvl="1">
              <a:defRPr sz="1800"/>
            </a:pPr>
            <a:r>
              <a:rPr sz="4500"/>
              <a:t>Body Level Two</a:t>
            </a:r>
            <a:endParaRPr sz="4500"/>
          </a:p>
          <a:p>
            <a:pPr lvl="2">
              <a:defRPr sz="1800"/>
            </a:pPr>
            <a:r>
              <a:rPr sz="4500"/>
              <a:t>Body Level Three</a:t>
            </a:r>
            <a:endParaRPr sz="4500"/>
          </a:p>
          <a:p>
            <a:pPr lvl="3">
              <a:defRPr sz="1800"/>
            </a:pPr>
            <a:r>
              <a:rPr sz="4500"/>
              <a:t>Body Level Four</a:t>
            </a:r>
            <a:endParaRPr sz="4500"/>
          </a:p>
          <a:p>
            <a:pPr lvl="4">
              <a:defRPr sz="1800"/>
            </a:pPr>
            <a:r>
              <a:rPr sz="4500"/>
              <a:t>Body Level Five</a:t>
            </a:r>
          </a:p>
        </p:txBody>
      </p:sp>
      <p:sp>
        <p:nvSpPr>
          <p:cNvPr id="6" name="Shape 6"/>
          <p:cNvSpPr/>
          <p:nvPr>
            <p:ph type="title"/>
          </p:nvPr>
        </p:nvSpPr>
        <p:spPr>
          <a:xfrm>
            <a:off x="812880" y="366184"/>
            <a:ext cx="14631830" cy="152400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defRPr>
            </a:pPr>
            <a:r>
              <a:rPr sz="4500">
                <a:solidFill>
                  <a:srgbClr val="0696D7"/>
                </a:solidFill>
              </a:rPr>
              <a:t>Title Text</a:t>
            </a:r>
          </a:p>
        </p:txBody>
      </p:sp>
    </p:spTree>
  </p:cSld>
  <p:clrMap bg1="lt1" tx1="dk1" bg2="lt2"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Lst>
  <p:transition spd="med" advClick="1"/>
  <p:txStyles>
    <p:titleStyle>
      <a:lvl1pPr defTabSz="812809">
        <a:defRPr sz="4500">
          <a:solidFill>
            <a:srgbClr val="0696D7"/>
          </a:solidFill>
          <a:latin typeface="Arial"/>
          <a:ea typeface="Arial"/>
          <a:cs typeface="Arial"/>
          <a:sym typeface="Arial"/>
        </a:defRPr>
      </a:lvl1pPr>
      <a:lvl2pPr defTabSz="812809">
        <a:defRPr sz="4500">
          <a:solidFill>
            <a:srgbClr val="0696D7"/>
          </a:solidFill>
          <a:latin typeface="Arial"/>
          <a:ea typeface="Arial"/>
          <a:cs typeface="Arial"/>
          <a:sym typeface="Arial"/>
        </a:defRPr>
      </a:lvl2pPr>
      <a:lvl3pPr defTabSz="812809">
        <a:defRPr sz="4500">
          <a:solidFill>
            <a:srgbClr val="0696D7"/>
          </a:solidFill>
          <a:latin typeface="Arial"/>
          <a:ea typeface="Arial"/>
          <a:cs typeface="Arial"/>
          <a:sym typeface="Arial"/>
        </a:defRPr>
      </a:lvl3pPr>
      <a:lvl4pPr defTabSz="812809">
        <a:defRPr sz="4500">
          <a:solidFill>
            <a:srgbClr val="0696D7"/>
          </a:solidFill>
          <a:latin typeface="Arial"/>
          <a:ea typeface="Arial"/>
          <a:cs typeface="Arial"/>
          <a:sym typeface="Arial"/>
        </a:defRPr>
      </a:lvl4pPr>
      <a:lvl5pPr defTabSz="812809">
        <a:defRPr sz="4500">
          <a:solidFill>
            <a:srgbClr val="0696D7"/>
          </a:solidFill>
          <a:latin typeface="Arial"/>
          <a:ea typeface="Arial"/>
          <a:cs typeface="Arial"/>
          <a:sym typeface="Arial"/>
        </a:defRPr>
      </a:lvl5pPr>
      <a:lvl6pPr defTabSz="812809">
        <a:defRPr sz="4500">
          <a:solidFill>
            <a:srgbClr val="0696D7"/>
          </a:solidFill>
          <a:latin typeface="Arial"/>
          <a:ea typeface="Arial"/>
          <a:cs typeface="Arial"/>
          <a:sym typeface="Arial"/>
        </a:defRPr>
      </a:lvl6pPr>
      <a:lvl7pPr defTabSz="812809">
        <a:defRPr sz="4500">
          <a:solidFill>
            <a:srgbClr val="0696D7"/>
          </a:solidFill>
          <a:latin typeface="Arial"/>
          <a:ea typeface="Arial"/>
          <a:cs typeface="Arial"/>
          <a:sym typeface="Arial"/>
        </a:defRPr>
      </a:lvl7pPr>
      <a:lvl8pPr defTabSz="812809">
        <a:defRPr sz="4500">
          <a:solidFill>
            <a:srgbClr val="0696D7"/>
          </a:solidFill>
          <a:latin typeface="Arial"/>
          <a:ea typeface="Arial"/>
          <a:cs typeface="Arial"/>
          <a:sym typeface="Arial"/>
        </a:defRPr>
      </a:lvl8pPr>
      <a:lvl9pPr defTabSz="812809">
        <a:defRPr sz="4500">
          <a:solidFill>
            <a:srgbClr val="0696D7"/>
          </a:solidFill>
          <a:latin typeface="Arial"/>
          <a:ea typeface="Arial"/>
          <a:cs typeface="Arial"/>
          <a:sym typeface="Arial"/>
        </a:defRPr>
      </a:lvl9pPr>
    </p:titleStyle>
    <p:bodyStyle>
      <a:lvl1pPr marL="609607" indent="-502919" defTabSz="812809">
        <a:buClr>
          <a:srgbClr val="0696D7"/>
        </a:buClr>
        <a:buSzPct val="100000"/>
        <a:buFont typeface="Wingdings"/>
        <a:buChar char="▪"/>
        <a:defRPr sz="4500">
          <a:latin typeface="Arial"/>
          <a:ea typeface="Arial"/>
          <a:cs typeface="Arial"/>
          <a:sym typeface="Arial"/>
        </a:defRPr>
      </a:lvl1pPr>
      <a:lvl2pPr marL="1435116" indent="-571500" defTabSz="812809">
        <a:buClr>
          <a:srgbClr val="0696D7"/>
        </a:buClr>
        <a:buSzPct val="100000"/>
        <a:buFont typeface="Wingdings"/>
        <a:buChar char="▪"/>
        <a:defRPr sz="4500">
          <a:latin typeface="Arial"/>
          <a:ea typeface="Arial"/>
          <a:cs typeface="Arial"/>
          <a:sym typeface="Arial"/>
        </a:defRPr>
      </a:lvl2pPr>
      <a:lvl3pPr marL="2199188" indent="-578643" defTabSz="812809">
        <a:buClr>
          <a:srgbClr val="0696D7"/>
        </a:buClr>
        <a:buSzPct val="100000"/>
        <a:buFont typeface="Wingdings"/>
        <a:buChar char="▪"/>
        <a:defRPr sz="4500">
          <a:latin typeface="Arial"/>
          <a:ea typeface="Arial"/>
          <a:cs typeface="Arial"/>
          <a:sym typeface="Arial"/>
        </a:defRPr>
      </a:lvl3pPr>
      <a:lvl4pPr marL="3088676" indent="-609600" defTabSz="812809">
        <a:buClr>
          <a:srgbClr val="0696D7"/>
        </a:buClr>
        <a:buSzPct val="100000"/>
        <a:buFont typeface="Wingdings"/>
        <a:buChar char="▪"/>
        <a:defRPr sz="4500">
          <a:latin typeface="Arial"/>
          <a:ea typeface="Arial"/>
          <a:cs typeface="Arial"/>
          <a:sym typeface="Arial"/>
        </a:defRPr>
      </a:lvl4pPr>
      <a:lvl5pPr marL="3937681" indent="-600075" defTabSz="812809">
        <a:buClr>
          <a:srgbClr val="0696D7"/>
        </a:buClr>
        <a:buSzPct val="100000"/>
        <a:buFont typeface="Wingdings"/>
        <a:buChar char="▪"/>
        <a:defRPr sz="4500">
          <a:latin typeface="Arial"/>
          <a:ea typeface="Arial"/>
          <a:cs typeface="Arial"/>
          <a:sym typeface="Arial"/>
        </a:defRPr>
      </a:lvl5pPr>
      <a:lvl6pPr marL="4572056" indent="-508006" defTabSz="812809">
        <a:buClr>
          <a:srgbClr val="0696D7"/>
        </a:buClr>
        <a:buSzPct val="100000"/>
        <a:buFont typeface="Wingdings"/>
        <a:buChar char="•"/>
        <a:defRPr sz="4500">
          <a:latin typeface="Arial"/>
          <a:ea typeface="Arial"/>
          <a:cs typeface="Arial"/>
          <a:sym typeface="Arial"/>
        </a:defRPr>
      </a:lvl6pPr>
      <a:lvl7pPr marL="5384867" indent="-508006" defTabSz="812809">
        <a:buClr>
          <a:srgbClr val="0696D7"/>
        </a:buClr>
        <a:buSzPct val="100000"/>
        <a:buFont typeface="Wingdings"/>
        <a:buChar char="•"/>
        <a:defRPr sz="4500">
          <a:latin typeface="Arial"/>
          <a:ea typeface="Arial"/>
          <a:cs typeface="Arial"/>
          <a:sym typeface="Arial"/>
        </a:defRPr>
      </a:lvl7pPr>
      <a:lvl8pPr marL="6197677" indent="-508006" defTabSz="812809">
        <a:buClr>
          <a:srgbClr val="0696D7"/>
        </a:buClr>
        <a:buSzPct val="100000"/>
        <a:buFont typeface="Wingdings"/>
        <a:buChar char="•"/>
        <a:defRPr sz="4500">
          <a:latin typeface="Arial"/>
          <a:ea typeface="Arial"/>
          <a:cs typeface="Arial"/>
          <a:sym typeface="Arial"/>
        </a:defRPr>
      </a:lvl8pPr>
      <a:lvl9pPr marL="7010486" indent="-508005" defTabSz="812809">
        <a:buClr>
          <a:srgbClr val="0696D7"/>
        </a:buClr>
        <a:buSzPct val="100000"/>
        <a:buFont typeface="Wingdings"/>
        <a:buChar char="•"/>
        <a:defRPr sz="4500">
          <a:latin typeface="Arial"/>
          <a:ea typeface="Arial"/>
          <a:cs typeface="Arial"/>
          <a:sym typeface="Arial"/>
        </a:defRPr>
      </a:lvl9pPr>
    </p:bodyStyle>
    <p:otherStyle>
      <a:lvl1pPr algn="r" defTabSz="812809">
        <a:defRPr sz="1200">
          <a:solidFill>
            <a:schemeClr val="tx1"/>
          </a:solidFill>
          <a:latin typeface="+mn-lt"/>
          <a:ea typeface="+mn-ea"/>
          <a:cs typeface="+mn-cs"/>
          <a:sym typeface="Calibri"/>
        </a:defRPr>
      </a:lvl1pPr>
      <a:lvl2pPr indent="812809" algn="r" defTabSz="812809">
        <a:defRPr sz="1200">
          <a:solidFill>
            <a:schemeClr val="tx1"/>
          </a:solidFill>
          <a:latin typeface="+mn-lt"/>
          <a:ea typeface="+mn-ea"/>
          <a:cs typeface="+mn-cs"/>
          <a:sym typeface="Calibri"/>
        </a:defRPr>
      </a:lvl2pPr>
      <a:lvl3pPr indent="1625619" algn="r" defTabSz="812809">
        <a:defRPr sz="1200">
          <a:solidFill>
            <a:schemeClr val="tx1"/>
          </a:solidFill>
          <a:latin typeface="+mn-lt"/>
          <a:ea typeface="+mn-ea"/>
          <a:cs typeface="+mn-cs"/>
          <a:sym typeface="Calibri"/>
        </a:defRPr>
      </a:lvl3pPr>
      <a:lvl4pPr indent="2438430" algn="r" defTabSz="812809">
        <a:defRPr sz="1200">
          <a:solidFill>
            <a:schemeClr val="tx1"/>
          </a:solidFill>
          <a:latin typeface="+mn-lt"/>
          <a:ea typeface="+mn-ea"/>
          <a:cs typeface="+mn-cs"/>
          <a:sym typeface="Calibri"/>
        </a:defRPr>
      </a:lvl4pPr>
      <a:lvl5pPr indent="3251241" algn="r" defTabSz="812809">
        <a:defRPr sz="1200">
          <a:solidFill>
            <a:schemeClr val="tx1"/>
          </a:solidFill>
          <a:latin typeface="+mn-lt"/>
          <a:ea typeface="+mn-ea"/>
          <a:cs typeface="+mn-cs"/>
          <a:sym typeface="Calibri"/>
        </a:defRPr>
      </a:lvl5pPr>
      <a:lvl6pPr indent="4064051" algn="r" defTabSz="812809">
        <a:defRPr sz="1200">
          <a:solidFill>
            <a:schemeClr val="tx1"/>
          </a:solidFill>
          <a:latin typeface="+mn-lt"/>
          <a:ea typeface="+mn-ea"/>
          <a:cs typeface="+mn-cs"/>
          <a:sym typeface="Calibri"/>
        </a:defRPr>
      </a:lvl6pPr>
      <a:lvl7pPr indent="4876860" algn="r" defTabSz="812809">
        <a:defRPr sz="1200">
          <a:solidFill>
            <a:schemeClr val="tx1"/>
          </a:solidFill>
          <a:latin typeface="+mn-lt"/>
          <a:ea typeface="+mn-ea"/>
          <a:cs typeface="+mn-cs"/>
          <a:sym typeface="Calibri"/>
        </a:defRPr>
      </a:lvl7pPr>
      <a:lvl8pPr indent="5689670" algn="r" defTabSz="812809">
        <a:defRPr sz="1200">
          <a:solidFill>
            <a:schemeClr val="tx1"/>
          </a:solidFill>
          <a:latin typeface="+mn-lt"/>
          <a:ea typeface="+mn-ea"/>
          <a:cs typeface="+mn-cs"/>
          <a:sym typeface="Calibri"/>
        </a:defRPr>
      </a:lvl8pPr>
      <a:lvl9pPr indent="6502480" algn="r" defTabSz="812809">
        <a:defRPr sz="1200">
          <a:solidFill>
            <a:schemeClr val="tx1"/>
          </a:solidFill>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34.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8.jpe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9.jpeg"/><Relationship Id="rId4" Type="http://schemas.openxmlformats.org/officeDocument/2006/relationships/image" Target="../media/image43.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0.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20" Type="http://schemas.openxmlformats.org/officeDocument/2006/relationships/image" Target="../media/image25.png"/><Relationship Id="rId21" Type="http://schemas.openxmlformats.org/officeDocument/2006/relationships/image" Target="../media/image26.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45.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3.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eg"/><Relationship Id="rId4" Type="http://schemas.openxmlformats.org/officeDocument/2006/relationships/image" Target="../media/image5.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eg"/><Relationship Id="rId4" Type="http://schemas.openxmlformats.org/officeDocument/2006/relationships/image" Target="../media/image29.png"/><Relationship Id="rId5" Type="http://schemas.openxmlformats.org/officeDocument/2006/relationships/image" Target="../media/image1.gif"/><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 name="Shape 31"/>
          <p:cNvSpPr/>
          <p:nvPr>
            <p:ph type="body" idx="1"/>
          </p:nvPr>
        </p:nvSpPr>
        <p:spPr>
          <a:xfrm>
            <a:off x="812880" y="3243122"/>
            <a:ext cx="9596241" cy="1606784"/>
          </a:xfrm>
          <a:prstGeom prst="rect">
            <a:avLst/>
          </a:prstGeom>
        </p:spPr>
        <p:txBody>
          <a:bodyPr>
            <a:normAutofit fontScale="100000" lnSpcReduction="0"/>
          </a:bodyPr>
          <a:lstStyle/>
          <a:p>
            <a:pPr lvl="0" defTabSz="764041">
              <a:defRPr sz="1800">
                <a:solidFill>
                  <a:srgbClr val="000000"/>
                </a:solidFill>
              </a:defRPr>
            </a:pPr>
            <a:r>
              <a:rPr sz="4512">
                <a:solidFill>
                  <a:srgbClr val="0696D7"/>
                </a:solidFill>
              </a:rPr>
              <a:t>Wet Lab Accelerator</a:t>
            </a:r>
            <a:endParaRPr sz="4512">
              <a:solidFill>
                <a:srgbClr val="0696D7"/>
              </a:solidFill>
            </a:endParaRPr>
          </a:p>
          <a:p>
            <a:pPr lvl="0" defTabSz="764041">
              <a:defRPr sz="1800">
                <a:solidFill>
                  <a:srgbClr val="000000"/>
                </a:solidFill>
              </a:defRPr>
            </a:pPr>
            <a:r>
              <a:rPr sz="3384">
                <a:solidFill>
                  <a:srgbClr val="0696D7"/>
                </a:solidFill>
              </a:rPr>
              <a:t>Visual Design in Automated Biological Cloud Labs</a:t>
            </a:r>
          </a:p>
        </p:txBody>
      </p:sp>
      <p:sp>
        <p:nvSpPr>
          <p:cNvPr id="32" name="Shape 32"/>
          <p:cNvSpPr/>
          <p:nvPr/>
        </p:nvSpPr>
        <p:spPr>
          <a:xfrm>
            <a:off x="2808226" y="4995934"/>
            <a:ext cx="9596239" cy="45660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rial"/>
                <a:ea typeface="Arial"/>
                <a:cs typeface="Arial"/>
                <a:sym typeface="Arial"/>
              </a:defRPr>
            </a:lvl1pPr>
          </a:lstStyle>
          <a:p>
            <a:pPr lvl="0">
              <a:defRPr sz="1800"/>
            </a:pPr>
            <a:r>
              <a:rPr sz="3200"/>
              <a:t>Maxwell Bates</a:t>
            </a:r>
          </a:p>
        </p:txBody>
      </p:sp>
      <p:sp>
        <p:nvSpPr>
          <p:cNvPr id="33" name="Shape 33"/>
          <p:cNvSpPr/>
          <p:nvPr/>
        </p:nvSpPr>
        <p:spPr>
          <a:xfrm>
            <a:off x="2808225" y="5502754"/>
            <a:ext cx="9596241" cy="3456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a:latin typeface="Arial"/>
                <a:ea typeface="Arial"/>
                <a:cs typeface="Arial"/>
                <a:sym typeface="Arial"/>
              </a:defRPr>
            </a:lvl1pPr>
          </a:lstStyle>
          <a:p>
            <a:pPr lvl="0">
              <a:defRPr sz="1800"/>
            </a:pPr>
            <a:r>
              <a:rPr sz="2400"/>
              <a:t>Bio-Nano : Autodesk Research</a:t>
            </a:r>
          </a:p>
        </p:txBody>
      </p:sp>
      <p:pic>
        <p:nvPicPr>
          <p:cNvPr id="34" name="singapore_headshot.png"/>
          <p:cNvPicPr/>
          <p:nvPr/>
        </p:nvPicPr>
        <p:blipFill>
          <a:blip r:embed="rId3">
            <a:alphaModFix amt="93200"/>
            <a:extLst/>
          </a:blip>
          <a:stretch>
            <a:fillRect/>
          </a:stretch>
        </p:blipFill>
        <p:spPr>
          <a:xfrm>
            <a:off x="788953" y="4669790"/>
            <a:ext cx="1667001" cy="1666453"/>
          </a:xfrm>
          <a:prstGeom prst="rect">
            <a:avLst/>
          </a:prstGeom>
          <a:ln w="12700">
            <a:miter lim="400000"/>
          </a:ln>
        </p:spPr>
      </p:pic>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7" name="trail_mono.png"/>
          <p:cNvPicPr/>
          <p:nvPr/>
        </p:nvPicPr>
        <p:blipFill>
          <a:blip r:embed="rId3">
            <a:alphaModFix amt="2353"/>
            <a:extLst/>
          </a:blip>
          <a:srcRect l="1391" t="3259" r="257" b="0"/>
          <a:stretch>
            <a:fillRect/>
          </a:stretch>
        </p:blipFill>
        <p:spPr>
          <a:xfrm>
            <a:off x="0" y="-2538412"/>
            <a:ext cx="16256000" cy="15963203"/>
          </a:xfrm>
          <a:prstGeom prst="rect">
            <a:avLst/>
          </a:prstGeom>
          <a:ln w="12700">
            <a:miter lim="400000"/>
          </a:ln>
        </p:spPr>
      </p:pic>
      <p:sp>
        <p:nvSpPr>
          <p:cNvPr id="128" name="Shape 128"/>
          <p:cNvSpPr/>
          <p:nvPr/>
        </p:nvSpPr>
        <p:spPr>
          <a:xfrm>
            <a:off x="7493000" y="1408545"/>
            <a:ext cx="1270000" cy="12700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00ABE6"/>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lgn="ctr"/>
          </a:lstStyle>
          <a:p>
            <a:pPr lvl="0">
              <a:defRPr sz="1800"/>
            </a:pPr>
            <a:r>
              <a:rPr sz="3200"/>
              <a:t>D</a:t>
            </a:r>
          </a:p>
        </p:txBody>
      </p:sp>
      <p:sp>
        <p:nvSpPr>
          <p:cNvPr id="129" name="Shape 129"/>
          <p:cNvSpPr/>
          <p:nvPr/>
        </p:nvSpPr>
        <p:spPr>
          <a:xfrm>
            <a:off x="10222264" y="3937000"/>
            <a:ext cx="1270001" cy="1270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00ABE6"/>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0" tIns="0" rIns="0" bIns="0" anchor="ctr"/>
          <a:lstStyle>
            <a:lvl1pPr algn="ctr"/>
          </a:lstStyle>
          <a:p>
            <a:pPr lvl="0">
              <a:defRPr sz="1800"/>
            </a:pPr>
            <a:r>
              <a:rPr sz="3200"/>
              <a:t>B</a:t>
            </a:r>
          </a:p>
        </p:txBody>
      </p:sp>
      <p:sp>
        <p:nvSpPr>
          <p:cNvPr id="130" name="Shape 130"/>
          <p:cNvSpPr/>
          <p:nvPr/>
        </p:nvSpPr>
        <p:spPr>
          <a:xfrm>
            <a:off x="7493000" y="6847587"/>
            <a:ext cx="1270000" cy="12700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00ABE6"/>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0" tIns="0" rIns="0" bIns="0" anchor="ctr"/>
          <a:lstStyle>
            <a:lvl1pPr algn="ctr"/>
          </a:lstStyle>
          <a:p>
            <a:pPr lvl="0">
              <a:defRPr sz="1800"/>
            </a:pPr>
            <a:r>
              <a:rPr sz="3200"/>
              <a:t>T</a:t>
            </a:r>
          </a:p>
        </p:txBody>
      </p:sp>
      <p:sp>
        <p:nvSpPr>
          <p:cNvPr id="131" name="Shape 131"/>
          <p:cNvSpPr/>
          <p:nvPr/>
        </p:nvSpPr>
        <p:spPr>
          <a:xfrm>
            <a:off x="4763735" y="3937000"/>
            <a:ext cx="1270001" cy="1270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00ABE6"/>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0" tIns="0" rIns="0" bIns="0" anchor="ctr"/>
          <a:lstStyle>
            <a:lvl1pPr algn="ctr"/>
          </a:lstStyle>
          <a:p>
            <a:pPr lvl="0">
              <a:defRPr sz="1800"/>
            </a:pPr>
            <a:r>
              <a:rPr sz="3200"/>
              <a:t>L</a:t>
            </a:r>
          </a:p>
        </p:txBody>
      </p:sp>
      <p:sp>
        <p:nvSpPr>
          <p:cNvPr id="132" name="Shape 132"/>
          <p:cNvSpPr/>
          <p:nvPr/>
        </p:nvSpPr>
        <p:spPr>
          <a:xfrm rot="5470849">
            <a:off x="6347399" y="2887359"/>
            <a:ext cx="1819714" cy="1852917"/>
          </a:xfrm>
          <a:custGeom>
            <a:avLst/>
            <a:gdLst/>
            <a:ahLst/>
            <a:cxnLst>
              <a:cxn ang="0">
                <a:pos x="wd2" y="hd2"/>
              </a:cxn>
              <a:cxn ang="5400000">
                <a:pos x="wd2" y="hd2"/>
              </a:cxn>
              <a:cxn ang="10800000">
                <a:pos x="wd2" y="hd2"/>
              </a:cxn>
              <a:cxn ang="16200000">
                <a:pos x="wd2" y="hd2"/>
              </a:cxn>
            </a:cxnLst>
            <a:rect l="0" t="0" r="r" b="b"/>
            <a:pathLst>
              <a:path w="21477" h="21228" fill="norm" stroke="1" extrusionOk="0">
                <a:moveTo>
                  <a:pt x="21477" y="21099"/>
                </a:moveTo>
                <a:cubicBezTo>
                  <a:pt x="17225" y="21600"/>
                  <a:pt x="12957" y="20621"/>
                  <a:pt x="9409" y="18381"/>
                </a:cubicBezTo>
                <a:cubicBezTo>
                  <a:pt x="6672" y="16653"/>
                  <a:pt x="4466" y="14231"/>
                  <a:pt x="2862" y="11432"/>
                </a:cubicBezTo>
                <a:cubicBezTo>
                  <a:pt x="862" y="7942"/>
                  <a:pt x="-123" y="3992"/>
                  <a:pt x="12" y="0"/>
                </a:cubicBezTo>
              </a:path>
            </a:pathLst>
          </a:custGeom>
          <a:ln w="88900">
            <a:solidFill>
              <a:srgbClr val="00ABE6"/>
            </a:solidFill>
            <a:tailEnd type="triangle"/>
          </a:ln>
          <a:effectLst>
            <a:outerShdw sx="100000" sy="100000" kx="0" ky="0" algn="b" rotWithShape="0" blurRad="127000" dist="20000" dir="5400000">
              <a:srgbClr val="000000">
                <a:alpha val="38000"/>
              </a:srgbClr>
            </a:outerShdw>
          </a:effectLst>
        </p:spPr>
        <p:txBody>
          <a:bodyPr lIns="0" tIns="0" rIns="0" bIns="0"/>
          <a:lstStyle/>
          <a:p>
            <a:pPr lvl="0" defTabSz="457200">
              <a:defRPr sz="1200">
                <a:latin typeface="+mj-lt"/>
                <a:ea typeface="+mj-ea"/>
                <a:cs typeface="+mj-cs"/>
                <a:sym typeface="Helvetica"/>
              </a:defRPr>
            </a:pPr>
          </a:p>
        </p:txBody>
      </p:sp>
      <p:sp>
        <p:nvSpPr>
          <p:cNvPr id="133" name="Shape 133"/>
          <p:cNvSpPr/>
          <p:nvPr/>
        </p:nvSpPr>
        <p:spPr>
          <a:xfrm rot="124601">
            <a:off x="6304930" y="2924563"/>
            <a:ext cx="3644369" cy="3678332"/>
          </a:xfrm>
          <a:custGeom>
            <a:avLst/>
            <a:gdLst/>
            <a:ahLst/>
            <a:cxnLst>
              <a:cxn ang="0">
                <a:pos x="wd2" y="hd2"/>
              </a:cxn>
              <a:cxn ang="5400000">
                <a:pos x="wd2" y="hd2"/>
              </a:cxn>
              <a:cxn ang="10800000">
                <a:pos x="wd2" y="hd2"/>
              </a:cxn>
              <a:cxn ang="16200000">
                <a:pos x="wd2" y="hd2"/>
              </a:cxn>
            </a:cxnLst>
            <a:rect l="0" t="0" r="r" b="b"/>
            <a:pathLst>
              <a:path w="21260" h="21598" fill="norm" stroke="1" extrusionOk="0">
                <a:moveTo>
                  <a:pt x="10554" y="0"/>
                </a:moveTo>
                <a:cubicBezTo>
                  <a:pt x="13325" y="-2"/>
                  <a:pt x="15989" y="1079"/>
                  <a:pt x="17984" y="3016"/>
                </a:cubicBezTo>
                <a:cubicBezTo>
                  <a:pt x="20063" y="5036"/>
                  <a:pt x="21244" y="7816"/>
                  <a:pt x="21257" y="10724"/>
                </a:cubicBezTo>
                <a:cubicBezTo>
                  <a:pt x="21321" y="13681"/>
                  <a:pt x="20136" y="16526"/>
                  <a:pt x="17998" y="18554"/>
                </a:cubicBezTo>
                <a:cubicBezTo>
                  <a:pt x="17004" y="19496"/>
                  <a:pt x="15845" y="20221"/>
                  <a:pt x="14604" y="20731"/>
                </a:cubicBezTo>
                <a:cubicBezTo>
                  <a:pt x="13355" y="21243"/>
                  <a:pt x="12018" y="21541"/>
                  <a:pt x="10647" y="21598"/>
                </a:cubicBezTo>
                <a:cubicBezTo>
                  <a:pt x="9183" y="21592"/>
                  <a:pt x="7754" y="21286"/>
                  <a:pt x="6439" y="20716"/>
                </a:cubicBezTo>
                <a:cubicBezTo>
                  <a:pt x="5141" y="20154"/>
                  <a:pt x="3953" y="19334"/>
                  <a:pt x="2954" y="18284"/>
                </a:cubicBezTo>
                <a:cubicBezTo>
                  <a:pt x="779" y="16000"/>
                  <a:pt x="-279" y="12864"/>
                  <a:pt x="63" y="9719"/>
                </a:cubicBezTo>
              </a:path>
            </a:pathLst>
          </a:custGeom>
          <a:ln w="88900">
            <a:solidFill>
              <a:srgbClr val="00ABE6"/>
            </a:solidFill>
            <a:tailEnd type="triangle"/>
          </a:ln>
          <a:effectLst>
            <a:outerShdw sx="100000" sy="100000" kx="0" ky="0" algn="b" rotWithShape="0" blurRad="127000" dist="20000" dir="5400000">
              <a:srgbClr val="000000">
                <a:alpha val="38000"/>
              </a:srgbClr>
            </a:outerShdw>
          </a:effectLst>
        </p:spPr>
        <p:txBody>
          <a:bodyPr lIns="0" tIns="0" rIns="0" bIns="0"/>
          <a:lstStyle/>
          <a:p>
            <a:pPr lvl="0" defTabSz="457200">
              <a:defRPr sz="1200">
                <a:latin typeface="+mj-lt"/>
                <a:ea typeface="+mj-ea"/>
                <a:cs typeface="+mj-cs"/>
                <a:sym typeface="Helvetica"/>
              </a:defRPr>
            </a:pP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3" presetID="18" grpId="1" fill="hold">
                                  <p:stCondLst>
                                    <p:cond delay="0"/>
                                  </p:stCondLst>
                                  <p:iterate type="el" backwards="0">
                                    <p:tmAbs val="0"/>
                                  </p:iterate>
                                  <p:childTnLst>
                                    <p:set>
                                      <p:cBhvr>
                                        <p:cTn id="6" fill="hold"/>
                                        <p:tgtEl>
                                          <p:spTgt spid="132"/>
                                        </p:tgtEl>
                                        <p:attrNameLst>
                                          <p:attrName>style.visibility</p:attrName>
                                        </p:attrNameLst>
                                      </p:cBhvr>
                                      <p:to>
                                        <p:strVal val="visible"/>
                                      </p:to>
                                    </p:set>
                                    <p:animEffect filter="strips(upRight)" transition="in">
                                      <p:cBhvr>
                                        <p:cTn id="7" dur="7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2"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7" name="backdrop.mp4"/>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0" y="0"/>
            <a:ext cx="16256000" cy="9144000"/>
          </a:xfrm>
          <a:prstGeom prst="rect">
            <a:avLst/>
          </a:prstGeom>
        </p:spPr>
      </p:pic>
      <p:sp>
        <p:nvSpPr>
          <p:cNvPr id="138" name="Shape 138"/>
          <p:cNvSpPr/>
          <p:nvPr/>
        </p:nvSpPr>
        <p:spPr>
          <a:xfrm>
            <a:off x="15177303" y="8744204"/>
            <a:ext cx="902529" cy="2692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200">
                <a:solidFill>
                  <a:srgbClr val="FFFFFF"/>
                </a:solidFill>
              </a:defRPr>
            </a:lvl1pPr>
          </a:lstStyle>
          <a:p>
            <a:pPr lvl="0">
              <a:defRPr sz="1800">
                <a:solidFill>
                  <a:srgbClr val="000000"/>
                </a:solidFill>
              </a:defRPr>
            </a:pPr>
            <a:r>
              <a:rPr sz="1200">
                <a:solidFill>
                  <a:srgbClr val="FFFFFF"/>
                </a:solidFill>
              </a:rPr>
              <a:t>Transcriptic</a:t>
            </a:r>
          </a:p>
        </p:txBody>
      </p:sp>
    </p:spTree>
  </p:cSld>
  <p:clrMapOvr>
    <a:masterClrMapping/>
  </p:clrMapOvr>
  <p:transition spd="slow"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mediacall" presetSubtype="0" presetID="1" grpId="1" fill="hold">
                                  <p:stCondLst>
                                    <p:cond delay="0"/>
                                  </p:stCondLst>
                                  <p:childTnLst>
                                    <p:cmd type="call" cmd="playFrom(0.0)">
                                      <p:cBhvr>
                                        <p:cTn id="6" dur="0" fill="hold"/>
                                        <p:tgtEl>
                                          <p:spTgt spid="13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13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2" name="pasted-image.png"/>
          <p:cNvPicPr/>
          <p:nvPr/>
        </p:nvPicPr>
        <p:blipFill>
          <a:blip r:embed="rId3">
            <a:extLst/>
          </a:blip>
          <a:stretch>
            <a:fillRect/>
          </a:stretch>
        </p:blipFill>
        <p:spPr>
          <a:xfrm>
            <a:off x="486622" y="2495758"/>
            <a:ext cx="4514431" cy="1409384"/>
          </a:xfrm>
          <a:prstGeom prst="rect">
            <a:avLst/>
          </a:prstGeom>
          <a:ln w="12700">
            <a:miter lim="400000"/>
          </a:ln>
        </p:spPr>
      </p:pic>
      <p:pic>
        <p:nvPicPr>
          <p:cNvPr id="143" name="Screen Shot 2015-06-15 at 11.22.18 AM.png"/>
          <p:cNvPicPr/>
          <p:nvPr/>
        </p:nvPicPr>
        <p:blipFill>
          <a:blip r:embed="rId4">
            <a:extLst/>
          </a:blip>
          <a:stretch>
            <a:fillRect/>
          </a:stretch>
        </p:blipFill>
        <p:spPr>
          <a:xfrm>
            <a:off x="5058187" y="490757"/>
            <a:ext cx="6139626" cy="1409384"/>
          </a:xfrm>
          <a:prstGeom prst="rect">
            <a:avLst/>
          </a:prstGeom>
          <a:ln w="12700">
            <a:miter lim="400000"/>
          </a:ln>
        </p:spPr>
      </p:pic>
      <p:pic>
        <p:nvPicPr>
          <p:cNvPr id="144" name="pasted-image.jpg"/>
          <p:cNvPicPr/>
          <p:nvPr/>
        </p:nvPicPr>
        <p:blipFill>
          <a:blip r:embed="rId5">
            <a:extLst/>
          </a:blip>
          <a:stretch>
            <a:fillRect/>
          </a:stretch>
        </p:blipFill>
        <p:spPr>
          <a:xfrm>
            <a:off x="5285390" y="6200850"/>
            <a:ext cx="2053540" cy="2053541"/>
          </a:xfrm>
          <a:prstGeom prst="rect">
            <a:avLst/>
          </a:prstGeom>
          <a:ln w="12700">
            <a:miter lim="400000"/>
          </a:ln>
        </p:spPr>
      </p:pic>
      <p:pic>
        <p:nvPicPr>
          <p:cNvPr id="145" name="pasted-image.png"/>
          <p:cNvPicPr/>
          <p:nvPr/>
        </p:nvPicPr>
        <p:blipFill>
          <a:blip r:embed="rId6">
            <a:extLst/>
          </a:blip>
          <a:stretch>
            <a:fillRect/>
          </a:stretch>
        </p:blipFill>
        <p:spPr>
          <a:xfrm>
            <a:off x="11637764" y="4624909"/>
            <a:ext cx="3186257" cy="1654403"/>
          </a:xfrm>
          <a:prstGeom prst="rect">
            <a:avLst/>
          </a:prstGeom>
          <a:ln w="12700">
            <a:miter lim="400000"/>
          </a:ln>
        </p:spPr>
      </p:pic>
      <p:pic>
        <p:nvPicPr>
          <p:cNvPr id="146" name="static1.squarespace.png"/>
          <p:cNvPicPr/>
          <p:nvPr/>
        </p:nvPicPr>
        <p:blipFill>
          <a:blip r:embed="rId7">
            <a:extLst/>
          </a:blip>
          <a:stretch>
            <a:fillRect/>
          </a:stretch>
        </p:blipFill>
        <p:spPr>
          <a:xfrm>
            <a:off x="11224055" y="2041602"/>
            <a:ext cx="2754408" cy="2590880"/>
          </a:xfrm>
          <a:prstGeom prst="rect">
            <a:avLst/>
          </a:prstGeom>
          <a:ln w="12700">
            <a:miter lim="400000"/>
          </a:ln>
          <a:effectLst>
            <a:outerShdw sx="100000" sy="100000" kx="0" ky="0" algn="b" rotWithShape="0" blurRad="101600" dist="25400" dir="5400000">
              <a:srgbClr val="000000">
                <a:alpha val="33678"/>
              </a:srgbClr>
            </a:outerShdw>
          </a:effectLst>
        </p:spPr>
      </p:pic>
      <p:pic>
        <p:nvPicPr>
          <p:cNvPr id="147" name="eaEepiQ0_400x400.png"/>
          <p:cNvPicPr/>
          <p:nvPr/>
        </p:nvPicPr>
        <p:blipFill>
          <a:blip r:embed="rId8">
            <a:extLst/>
          </a:blip>
          <a:stretch>
            <a:fillRect/>
          </a:stretch>
        </p:blipFill>
        <p:spPr>
          <a:xfrm>
            <a:off x="9042590" y="6263607"/>
            <a:ext cx="1928020" cy="1928027"/>
          </a:xfrm>
          <a:prstGeom prst="rect">
            <a:avLst/>
          </a:prstGeom>
          <a:ln w="12700">
            <a:miter lim="400000"/>
          </a:ln>
        </p:spPr>
      </p:pic>
      <p:pic>
        <p:nvPicPr>
          <p:cNvPr id="148" name="SE_Logo_Large.png"/>
          <p:cNvPicPr/>
          <p:nvPr/>
        </p:nvPicPr>
        <p:blipFill>
          <a:blip r:embed="rId9">
            <a:extLst/>
          </a:blip>
          <a:stretch>
            <a:fillRect/>
          </a:stretch>
        </p:blipFill>
        <p:spPr>
          <a:xfrm>
            <a:off x="1183755" y="4478376"/>
            <a:ext cx="3448577" cy="1390033"/>
          </a:xfrm>
          <a:prstGeom prst="rect">
            <a:avLst/>
          </a:prstGeom>
          <a:ln w="12700">
            <a:miter lim="400000"/>
          </a:ln>
        </p:spPr>
      </p:pic>
    </p:spTree>
  </p:cSld>
  <p:clrMapOvr>
    <a:masterClrMapping/>
  </p:clrMapOvr>
  <p:transition spd="fast" advClick="1">
    <p:dissolve/>
  </p:transition>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body" idx="1"/>
          </p:nvPr>
        </p:nvSpPr>
        <p:spPr>
          <a:xfrm>
            <a:off x="812880" y="3249647"/>
            <a:ext cx="14631909" cy="5843554"/>
          </a:xfrm>
          <a:prstGeom prst="rect">
            <a:avLst/>
          </a:prstGeom>
        </p:spPr>
        <p:txBody>
          <a:bodyPr/>
          <a:lstStyle/>
          <a:p>
            <a:pPr lvl="0">
              <a:defRPr sz="1800"/>
            </a:pPr>
            <a:r>
              <a:rPr sz="4500"/>
              <a:t>Molecule Viewer</a:t>
            </a:r>
            <a:endParaRPr sz="4500"/>
          </a:p>
          <a:p>
            <a:pPr lvl="1" marL="1366536" indent="-502919">
              <a:defRPr sz="1800"/>
            </a:pPr>
            <a:r>
              <a:rPr sz="4500"/>
              <a:t>Biological Visualization / Design</a:t>
            </a:r>
            <a:endParaRPr sz="4500"/>
          </a:p>
          <a:p>
            <a:pPr lvl="0">
              <a:defRPr sz="1800"/>
            </a:pPr>
            <a:r>
              <a:rPr sz="4500"/>
              <a:t>Platform</a:t>
            </a:r>
            <a:endParaRPr sz="4500"/>
          </a:p>
          <a:p>
            <a:pPr lvl="1" marL="1366536" indent="-502919">
              <a:defRPr sz="1800"/>
            </a:pPr>
            <a:r>
              <a:rPr sz="4500"/>
              <a:t>Scientific Collaboration + Sharing</a:t>
            </a:r>
          </a:p>
        </p:txBody>
      </p:sp>
      <p:sp>
        <p:nvSpPr>
          <p:cNvPr id="153" name="Shape 153"/>
          <p:cNvSpPr/>
          <p:nvPr>
            <p:ph type="title"/>
          </p:nvPr>
        </p:nvSpPr>
        <p:spPr>
          <a:prstGeom prst="rect">
            <a:avLst/>
          </a:prstGeom>
        </p:spPr>
        <p:txBody>
          <a:bodyPr/>
          <a:lstStyle/>
          <a:p>
            <a:pPr lvl="0">
              <a:defRPr sz="1800">
                <a:solidFill>
                  <a:srgbClr val="000000"/>
                </a:solidFill>
              </a:defRPr>
            </a:pPr>
            <a:r>
              <a:rPr sz="4500">
                <a:solidFill>
                  <a:srgbClr val="0696D7"/>
                </a:solidFill>
              </a:rPr>
              <a:t>Our Projects</a:t>
            </a:r>
          </a:p>
        </p:txBody>
      </p:sp>
      <p:sp>
        <p:nvSpPr>
          <p:cNvPr id="154" name="Shape 154"/>
          <p:cNvSpPr/>
          <p:nvPr/>
        </p:nvSpPr>
        <p:spPr>
          <a:xfrm>
            <a:off x="812045" y="1864785"/>
            <a:ext cx="14631910" cy="1385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609607" indent="-502919">
              <a:buClr>
                <a:srgbClr val="0696D7"/>
              </a:buClr>
              <a:buSzPct val="100000"/>
              <a:buFont typeface="Wingdings"/>
              <a:buChar char="▪"/>
              <a:defRPr sz="4500">
                <a:latin typeface="Arial"/>
                <a:ea typeface="Arial"/>
                <a:cs typeface="Arial"/>
                <a:sym typeface="Arial"/>
              </a:defRPr>
            </a:lvl1pPr>
            <a:lvl2pPr marL="1366536" indent="-502919">
              <a:buClr>
                <a:srgbClr val="0696D7"/>
              </a:buClr>
              <a:buSzPct val="100000"/>
              <a:buFont typeface="Wingdings"/>
              <a:buChar char="▪"/>
              <a:defRPr sz="4500">
                <a:latin typeface="Arial"/>
                <a:ea typeface="Arial"/>
                <a:cs typeface="Arial"/>
                <a:sym typeface="Arial"/>
              </a:defRPr>
            </a:lvl2pPr>
          </a:lstStyle>
          <a:p>
            <a:pPr lvl="0">
              <a:defRPr sz="1800"/>
            </a:pPr>
            <a:r>
              <a:rPr sz="4500"/>
              <a:t>Wet Lab Accelerator</a:t>
            </a:r>
            <a:endParaRPr sz="4500"/>
          </a:p>
          <a:p>
            <a:pPr lvl="1">
              <a:defRPr sz="1800"/>
            </a:pPr>
            <a:r>
              <a:rPr sz="4500"/>
              <a:t>Synthetic Virology / Genome Editing</a:t>
            </a:r>
            <a:endParaRPr sz="4500"/>
          </a:p>
        </p:txBody>
      </p:sp>
    </p:spTree>
  </p:cSld>
  <p:clrMapOvr>
    <a:masterClrMapping/>
  </p:clrMapOvr>
  <p:transition spd="fast" advClick="1">
    <p:wipe dir="r"/>
  </p:transition>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body" idx="1"/>
          </p:nvPr>
        </p:nvSpPr>
        <p:spPr>
          <a:prstGeom prst="rect">
            <a:avLst/>
          </a:prstGeom>
        </p:spPr>
        <p:txBody>
          <a:bodyPr/>
          <a:lstStyle/>
          <a:p>
            <a:pPr lvl="0" marL="553728" indent="-447040">
              <a:defRPr sz="1800"/>
            </a:pPr>
            <a:r>
              <a:rPr sz="4000"/>
              <a:t>Visually design automated, remote wet lab protocols</a:t>
            </a:r>
            <a:endParaRPr sz="4000"/>
          </a:p>
          <a:p>
            <a:pPr lvl="0" marL="553728" indent="-447040">
              <a:defRPr sz="1800"/>
            </a:pPr>
            <a:r>
              <a:rPr sz="4000"/>
              <a:t>Repeatable + reproducible experiments</a:t>
            </a:r>
            <a:endParaRPr sz="4000"/>
          </a:p>
          <a:p>
            <a:pPr lvl="0" marL="553728" indent="-447040">
              <a:defRPr sz="1800"/>
            </a:pPr>
            <a:r>
              <a:rPr sz="4000"/>
              <a:t>Data alongside protocol</a:t>
            </a:r>
          </a:p>
        </p:txBody>
      </p:sp>
      <p:sp>
        <p:nvSpPr>
          <p:cNvPr id="159" name="Shape 159"/>
          <p:cNvSpPr/>
          <p:nvPr>
            <p:ph type="title"/>
          </p:nvPr>
        </p:nvSpPr>
        <p:spPr>
          <a:prstGeom prst="rect">
            <a:avLst/>
          </a:prstGeom>
        </p:spPr>
        <p:txBody>
          <a:bodyPr/>
          <a:lstStyle/>
          <a:p>
            <a:pPr lvl="0">
              <a:defRPr sz="1800">
                <a:solidFill>
                  <a:srgbClr val="000000"/>
                </a:solidFill>
              </a:defRPr>
            </a:pPr>
            <a:r>
              <a:rPr sz="4500">
                <a:solidFill>
                  <a:srgbClr val="0696D7"/>
                </a:solidFill>
              </a:rPr>
              <a:t>Wet Lab Accelerator</a:t>
            </a:r>
            <a:endParaRPr sz="4500">
              <a:solidFill>
                <a:srgbClr val="0696D7"/>
              </a:solidFill>
            </a:endParaRPr>
          </a:p>
          <a:p>
            <a:pPr lvl="0">
              <a:defRPr sz="1800">
                <a:solidFill>
                  <a:srgbClr val="000000"/>
                </a:solidFill>
              </a:defRPr>
            </a:pPr>
            <a:r>
              <a:rPr sz="2400">
                <a:solidFill>
                  <a:srgbClr val="0696D7"/>
                </a:solidFill>
              </a:rPr>
              <a:t>Tech Preview</a:t>
            </a:r>
          </a:p>
        </p:txBody>
      </p:sp>
      <p:pic>
        <p:nvPicPr>
          <p:cNvPr id="160" name="pasted-image.png"/>
          <p:cNvPicPr/>
          <p:nvPr/>
        </p:nvPicPr>
        <p:blipFill>
          <a:blip r:embed="rId3">
            <a:alphaModFix amt="49556"/>
            <a:extLst/>
          </a:blip>
          <a:stretch>
            <a:fillRect/>
          </a:stretch>
        </p:blipFill>
        <p:spPr>
          <a:xfrm>
            <a:off x="430774" y="-1251894"/>
            <a:ext cx="15394452" cy="11647788"/>
          </a:xfrm>
          <a:prstGeom prst="rect">
            <a:avLst/>
          </a:prstGeom>
          <a:ln w="3175">
            <a:miter lim="400000"/>
          </a:ln>
        </p:spPr>
      </p:pic>
    </p:spTree>
  </p:cSld>
  <p:clrMapOvr>
    <a:masterClrMapping/>
  </p:clrMapOvr>
  <p:transition spd="fast" advClick="1">
    <p:dissolve/>
  </p:transition>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body" idx="1"/>
          </p:nvPr>
        </p:nvSpPr>
        <p:spPr>
          <a:prstGeom prst="rect">
            <a:avLst/>
          </a:prstGeom>
        </p:spPr>
        <p:txBody>
          <a:bodyPr/>
          <a:lstStyle/>
          <a:p>
            <a:pPr lvl="0" marL="553728" indent="-447040">
              <a:defRPr sz="1800"/>
            </a:pPr>
            <a:r>
              <a:rPr sz="4000"/>
              <a:t>Sharable + Reusable</a:t>
            </a:r>
            <a:endParaRPr sz="4000"/>
          </a:p>
          <a:p>
            <a:pPr lvl="0" marL="553728" indent="-447040">
              <a:defRPr sz="1800"/>
            </a:pPr>
            <a:r>
              <a:rPr sz="4000"/>
              <a:t>Parameterization</a:t>
            </a:r>
            <a:endParaRPr sz="4000"/>
          </a:p>
          <a:p>
            <a:pPr lvl="0" marL="553728" indent="-447040">
              <a:defRPr sz="1800"/>
            </a:pPr>
            <a:r>
              <a:rPr sz="4000"/>
              <a:t>In-line ordering</a:t>
            </a:r>
            <a:endParaRPr sz="4000"/>
          </a:p>
          <a:p>
            <a:pPr lvl="0" marL="553728" indent="-447040">
              <a:defRPr sz="1800"/>
            </a:pPr>
            <a:r>
              <a:rPr sz="4000"/>
              <a:t>Aid debugging + iteration</a:t>
            </a:r>
          </a:p>
        </p:txBody>
      </p:sp>
      <p:sp>
        <p:nvSpPr>
          <p:cNvPr id="165" name="Shape 165"/>
          <p:cNvSpPr/>
          <p:nvPr>
            <p:ph type="title"/>
          </p:nvPr>
        </p:nvSpPr>
        <p:spPr>
          <a:prstGeom prst="rect">
            <a:avLst/>
          </a:prstGeom>
        </p:spPr>
        <p:txBody>
          <a:bodyPr/>
          <a:lstStyle/>
          <a:p>
            <a:pPr lvl="0">
              <a:defRPr sz="1800">
                <a:solidFill>
                  <a:srgbClr val="000000"/>
                </a:solidFill>
              </a:defRPr>
            </a:pPr>
            <a:r>
              <a:rPr sz="4500">
                <a:solidFill>
                  <a:srgbClr val="0696D7"/>
                </a:solidFill>
              </a:rPr>
              <a:t>Wet Lab Accelerator</a:t>
            </a:r>
            <a:endParaRPr sz="4500">
              <a:solidFill>
                <a:srgbClr val="0696D7"/>
              </a:solidFill>
            </a:endParaRPr>
          </a:p>
          <a:p>
            <a:pPr lvl="0">
              <a:defRPr sz="1800">
                <a:solidFill>
                  <a:srgbClr val="000000"/>
                </a:solidFill>
              </a:defRPr>
            </a:pPr>
            <a:r>
              <a:rPr sz="2400">
                <a:solidFill>
                  <a:srgbClr val="0696D7"/>
                </a:solidFill>
              </a:rPr>
              <a:t>Tech Preview</a:t>
            </a:r>
          </a:p>
        </p:txBody>
      </p:sp>
      <p:pic>
        <p:nvPicPr>
          <p:cNvPr id="166" name="pasted-image.png"/>
          <p:cNvPicPr/>
          <p:nvPr/>
        </p:nvPicPr>
        <p:blipFill>
          <a:blip r:embed="rId3">
            <a:alphaModFix amt="49556"/>
            <a:extLst/>
          </a:blip>
          <a:stretch>
            <a:fillRect/>
          </a:stretch>
        </p:blipFill>
        <p:spPr>
          <a:xfrm>
            <a:off x="430774" y="-1251894"/>
            <a:ext cx="15394452" cy="11647788"/>
          </a:xfrm>
          <a:prstGeom prst="rect">
            <a:avLst/>
          </a:prstGeom>
          <a:ln w="3175">
            <a:miter lim="400000"/>
          </a:ln>
        </p:spPr>
      </p:pic>
    </p:spTree>
  </p:cSld>
  <p:clrMapOvr>
    <a:masterClrMapping/>
  </p:clrMapOvr>
  <p:transition spd="fast" advClick="1">
    <p:dissolve/>
  </p:transition>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nvSpPr>
        <p:spPr>
          <a:xfrm>
            <a:off x="12923120" y="1583"/>
            <a:ext cx="3305062" cy="88036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sz="1800"/>
            </a:pPr>
            <a:r>
              <a:rPr sz="1200">
                <a:latin typeface="Courier New"/>
                <a:ea typeface="Courier New"/>
                <a:cs typeface="Courier New"/>
                <a:sym typeface="Courier New"/>
              </a:rPr>
              <a:t>{</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"refs":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"ecoli_container":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"id": "ct17p6qptuu5de",</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"store":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"where": "cold_20"</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"plasmid_container":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"id": "ct17p6qcyguqgs",</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"store":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"where": "cold_20"</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"growth_plate":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"new": "96-flat",</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"store":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"where": "cold_20"</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"transform_tube":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"new": "micro-1.5",</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"store":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"where": "cold_20"</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"ecoli_control":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"id": "ct17pd4w85bted",</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"store":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"where": "cold_20"</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"instructions":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"op": "incubate",</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"object": "ecoli_container",</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"where": "ambient",</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"duration": "20:minute",</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"shaking": false</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"op": "incubate",</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"object": "ecoli_control",</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"where": "ambient",</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"duration": "20:minute",</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"shaking": false</a:t>
            </a:r>
            <a:endParaRPr sz="1200">
              <a:latin typeface="Courier New"/>
              <a:ea typeface="Courier New"/>
              <a:cs typeface="Courier New"/>
              <a:sym typeface="Courier New"/>
            </a:endParaRPr>
          </a:p>
          <a:p>
            <a:pPr lvl="0">
              <a:defRPr sz="1800"/>
            </a:pPr>
            <a:r>
              <a:rPr sz="1200">
                <a:latin typeface="Courier New"/>
                <a:ea typeface="Courier New"/>
                <a:cs typeface="Courier New"/>
                <a:sym typeface="Courier New"/>
              </a:rPr>
              <a:t>    }</a:t>
            </a:r>
            <a:endParaRPr sz="1200">
              <a:latin typeface="Courier New"/>
              <a:ea typeface="Courier New"/>
              <a:cs typeface="Courier New"/>
              <a:sym typeface="Courier New"/>
            </a:endParaRPr>
          </a:p>
        </p:txBody>
      </p:sp>
      <p:pic>
        <p:nvPicPr>
          <p:cNvPr id="171" name="Screen Shot 2015-06-24 at 5.03.59 PM.png"/>
          <p:cNvPicPr/>
          <p:nvPr/>
        </p:nvPicPr>
        <p:blipFill>
          <a:blip r:embed="rId3">
            <a:extLst/>
          </a:blip>
          <a:stretch>
            <a:fillRect/>
          </a:stretch>
        </p:blipFill>
        <p:spPr>
          <a:xfrm>
            <a:off x="5364259" y="3713166"/>
            <a:ext cx="5527482" cy="3540220"/>
          </a:xfrm>
          <a:prstGeom prst="rect">
            <a:avLst/>
          </a:prstGeom>
          <a:ln w="12700">
            <a:miter lim="400000"/>
          </a:ln>
        </p:spPr>
      </p:pic>
      <p:sp>
        <p:nvSpPr>
          <p:cNvPr id="172" name="Shape 172"/>
          <p:cNvSpPr/>
          <p:nvPr/>
        </p:nvSpPr>
        <p:spPr>
          <a:xfrm>
            <a:off x="1578020" y="1407396"/>
            <a:ext cx="2949585" cy="932809"/>
          </a:xfrm>
          <a:prstGeom prst="roundRect">
            <a:avLst>
              <a:gd name="adj" fmla="val 20422"/>
            </a:avLst>
          </a:prstGeom>
          <a:solidFill>
            <a:srgbClr val="FFFFFF"/>
          </a:solidFill>
          <a:ln w="25400">
            <a:solidFill>
              <a:srgbClr val="00ABE6"/>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lgn="ctr">
              <a:defRPr sz="2200"/>
            </a:lvl1pPr>
          </a:lstStyle>
          <a:p>
            <a:pPr lvl="0">
              <a:defRPr sz="1800"/>
            </a:pPr>
            <a:r>
              <a:rPr sz="2200"/>
              <a:t>Wet Lab Accelerator</a:t>
            </a:r>
          </a:p>
        </p:txBody>
      </p:sp>
      <p:sp>
        <p:nvSpPr>
          <p:cNvPr id="173" name="Shape 173"/>
          <p:cNvSpPr/>
          <p:nvPr/>
        </p:nvSpPr>
        <p:spPr>
          <a:xfrm>
            <a:off x="6653208" y="1407396"/>
            <a:ext cx="2949584" cy="932809"/>
          </a:xfrm>
          <a:prstGeom prst="roundRect">
            <a:avLst>
              <a:gd name="adj" fmla="val 20422"/>
            </a:avLst>
          </a:prstGeom>
          <a:solidFill>
            <a:srgbClr val="FFFFFF"/>
          </a:solidFill>
          <a:ln w="25400">
            <a:solidFill>
              <a:srgbClr val="00ABE6"/>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0" tIns="0" rIns="0" bIns="0" anchor="ctr"/>
          <a:lstStyle>
            <a:lvl1pPr algn="ctr"/>
          </a:lstStyle>
          <a:p>
            <a:pPr lvl="0">
              <a:defRPr sz="1800"/>
            </a:pPr>
            <a:r>
              <a:rPr sz="3200"/>
              <a:t>Autoprotocol</a:t>
            </a:r>
          </a:p>
        </p:txBody>
      </p:sp>
      <p:sp>
        <p:nvSpPr>
          <p:cNvPr id="174" name="Shape 174"/>
          <p:cNvSpPr/>
          <p:nvPr/>
        </p:nvSpPr>
        <p:spPr>
          <a:xfrm>
            <a:off x="11728395" y="1407396"/>
            <a:ext cx="2949585" cy="932809"/>
          </a:xfrm>
          <a:prstGeom prst="roundRect">
            <a:avLst>
              <a:gd name="adj" fmla="val 20422"/>
            </a:avLst>
          </a:prstGeom>
          <a:solidFill>
            <a:srgbClr val="FFFFFF"/>
          </a:solidFill>
          <a:ln w="25400">
            <a:solidFill>
              <a:srgbClr val="00ABE6"/>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0" tIns="0" rIns="0" bIns="0" anchor="ctr"/>
          <a:lstStyle>
            <a:lvl1pPr algn="ctr">
              <a:defRPr sz="2200"/>
            </a:lvl1pPr>
          </a:lstStyle>
          <a:p>
            <a:pPr lvl="0">
              <a:defRPr sz="1800"/>
            </a:pPr>
            <a:r>
              <a:rPr sz="2200"/>
              <a:t>Transcriptic</a:t>
            </a:r>
          </a:p>
        </p:txBody>
      </p:sp>
      <p:sp>
        <p:nvSpPr>
          <p:cNvPr id="175" name="Shape 175"/>
          <p:cNvSpPr/>
          <p:nvPr/>
        </p:nvSpPr>
        <p:spPr>
          <a:xfrm>
            <a:off x="4957197" y="1873800"/>
            <a:ext cx="1266419" cy="1"/>
          </a:xfrm>
          <a:prstGeom prst="line">
            <a:avLst/>
          </a:prstGeom>
          <a:ln w="38100">
            <a:solidFill>
              <a:srgbClr val="00ABE6"/>
            </a:solidFill>
            <a:tailEnd type="triangle"/>
          </a:ln>
          <a:effectLst>
            <a:outerShdw sx="100000" sy="100000" kx="0" ky="0" algn="b" rotWithShape="0" blurRad="59527" dist="20000" dir="5400000">
              <a:srgbClr val="000000">
                <a:alpha val="22514"/>
              </a:srgbClr>
            </a:outerShdw>
          </a:effectLst>
        </p:spPr>
        <p:txBody>
          <a:bodyPr lIns="0" tIns="0" rIns="0" bIns="0"/>
          <a:lstStyle/>
          <a:p>
            <a:pPr lvl="0" defTabSz="457200">
              <a:defRPr sz="1200">
                <a:latin typeface="+mj-lt"/>
                <a:ea typeface="+mj-ea"/>
                <a:cs typeface="+mj-cs"/>
                <a:sym typeface="Helvetica"/>
              </a:defRPr>
            </a:pPr>
          </a:p>
        </p:txBody>
      </p:sp>
      <p:sp>
        <p:nvSpPr>
          <p:cNvPr id="176" name="Shape 176"/>
          <p:cNvSpPr/>
          <p:nvPr/>
        </p:nvSpPr>
        <p:spPr>
          <a:xfrm>
            <a:off x="10032384" y="1873800"/>
            <a:ext cx="1266419" cy="1"/>
          </a:xfrm>
          <a:prstGeom prst="line">
            <a:avLst/>
          </a:prstGeom>
          <a:ln w="38100">
            <a:solidFill>
              <a:srgbClr val="00ABE6"/>
            </a:solidFill>
            <a:tailEnd type="triangle"/>
          </a:ln>
          <a:effectLst>
            <a:outerShdw sx="100000" sy="100000" kx="0" ky="0" algn="b" rotWithShape="0" blurRad="59527" dist="20000" dir="5400000">
              <a:srgbClr val="000000">
                <a:alpha val="22514"/>
              </a:srgbClr>
            </a:outerShdw>
          </a:effectLst>
        </p:spPr>
        <p:txBody>
          <a:bodyPr lIns="0" tIns="0" rIns="0" bIns="0"/>
          <a:lstStyle/>
          <a:p>
            <a:pPr lvl="0" defTabSz="457200">
              <a:defRPr sz="1200">
                <a:latin typeface="+mj-lt"/>
                <a:ea typeface="+mj-ea"/>
                <a:cs typeface="+mj-cs"/>
                <a:sym typeface="Helvetica"/>
              </a:defRPr>
            </a:pPr>
          </a:p>
        </p:txBody>
      </p:sp>
    </p:spTree>
  </p:cSld>
  <p:clrMapOvr>
    <a:masterClrMapping/>
  </p:clrMapOvr>
  <p:transition spd="fast" advClick="1">
    <p:dissolve/>
  </p:transition>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0" name="58676267-3E16-44D8-ACC5-87B0F4682E0D.jpeg"/>
          <p:cNvPicPr/>
          <p:nvPr/>
        </p:nvPicPr>
        <p:blipFill>
          <a:blip r:embed="rId3">
            <a:extLst/>
          </a:blip>
          <a:srcRect l="36161" t="0" r="0" b="0"/>
          <a:stretch>
            <a:fillRect/>
          </a:stretch>
        </p:blipFill>
        <p:spPr>
          <a:xfrm flipH="1">
            <a:off x="-1520643" y="-121244"/>
            <a:ext cx="10654178" cy="12517003"/>
          </a:xfrm>
          <a:prstGeom prst="rect">
            <a:avLst/>
          </a:prstGeom>
          <a:ln w="12700">
            <a:miter lim="400000"/>
          </a:ln>
        </p:spPr>
      </p:pic>
      <p:pic>
        <p:nvPicPr>
          <p:cNvPr id="181" name="IMG_7609.png"/>
          <p:cNvPicPr/>
          <p:nvPr/>
        </p:nvPicPr>
        <p:blipFill>
          <a:blip r:embed="rId4">
            <a:extLst/>
          </a:blip>
          <a:stretch>
            <a:fillRect/>
          </a:stretch>
        </p:blipFill>
        <p:spPr>
          <a:xfrm>
            <a:off x="9129160" y="-229215"/>
            <a:ext cx="7201824" cy="9602430"/>
          </a:xfrm>
          <a:prstGeom prst="rect">
            <a:avLst/>
          </a:prstGeom>
          <a:ln w="12700">
            <a:miter lim="400000"/>
          </a:ln>
        </p:spPr>
      </p:pic>
      <p:sp>
        <p:nvSpPr>
          <p:cNvPr id="182" name="Shape 182"/>
          <p:cNvSpPr/>
          <p:nvPr/>
        </p:nvSpPr>
        <p:spPr>
          <a:xfrm>
            <a:off x="15177303" y="8744204"/>
            <a:ext cx="902529" cy="2692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200">
                <a:solidFill>
                  <a:srgbClr val="FFFFFF"/>
                </a:solidFill>
              </a:defRPr>
            </a:lvl1pPr>
          </a:lstStyle>
          <a:p>
            <a:pPr lvl="0">
              <a:defRPr sz="1800">
                <a:solidFill>
                  <a:srgbClr val="000000"/>
                </a:solidFill>
              </a:defRPr>
            </a:pPr>
            <a:r>
              <a:rPr sz="1200">
                <a:solidFill>
                  <a:srgbClr val="FFFFFF"/>
                </a:solidFill>
              </a:rPr>
              <a:t>Transcriptic</a:t>
            </a:r>
          </a:p>
        </p:txBody>
      </p:sp>
    </p:spTree>
  </p:cSld>
  <p:clrMapOvr>
    <a:masterClrMapping/>
  </p:clrMapOvr>
  <p:transition spd="fast" advClick="1">
    <p:wipe dir="r"/>
  </p:transition>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6" name="9EDAA569-9BFB-4615-BB3C-C9D5E86A5E9A.jpeg"/>
          <p:cNvPicPr/>
          <p:nvPr/>
        </p:nvPicPr>
        <p:blipFill>
          <a:blip r:embed="rId3">
            <a:extLst/>
          </a:blip>
          <a:stretch>
            <a:fillRect/>
          </a:stretch>
        </p:blipFill>
        <p:spPr>
          <a:xfrm>
            <a:off x="-5374" y="-1528031"/>
            <a:ext cx="16266747" cy="12200062"/>
          </a:xfrm>
          <a:prstGeom prst="rect">
            <a:avLst/>
          </a:prstGeom>
          <a:ln w="12700">
            <a:miter lim="400000"/>
          </a:ln>
        </p:spPr>
      </p:pic>
    </p:spTree>
  </p:cSld>
  <p:clrMapOvr>
    <a:masterClrMapping/>
  </p:clrMapOvr>
  <p:transition spd="fast" advClick="1">
    <p:dissolve/>
  </p:transition>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0" name="pasted-image.png"/>
          <p:cNvPicPr/>
          <p:nvPr/>
        </p:nvPicPr>
        <p:blipFill>
          <a:blip r:embed="rId3">
            <a:alphaModFix amt="49556"/>
            <a:extLst/>
          </a:blip>
          <a:stretch>
            <a:fillRect/>
          </a:stretch>
        </p:blipFill>
        <p:spPr>
          <a:xfrm>
            <a:off x="430774" y="-1251894"/>
            <a:ext cx="15394452" cy="11647788"/>
          </a:xfrm>
          <a:prstGeom prst="rect">
            <a:avLst/>
          </a:prstGeom>
          <a:ln w="3175">
            <a:miter lim="400000"/>
          </a:ln>
        </p:spPr>
      </p:pic>
      <p:sp>
        <p:nvSpPr>
          <p:cNvPr id="191" name="Shape 191"/>
          <p:cNvSpPr/>
          <p:nvPr/>
        </p:nvSpPr>
        <p:spPr>
          <a:xfrm flipV="1">
            <a:off x="2131153" y="4423388"/>
            <a:ext cx="1" cy="1800355"/>
          </a:xfrm>
          <a:prstGeom prst="line">
            <a:avLst/>
          </a:prstGeom>
          <a:ln w="25400">
            <a:solidFill>
              <a:srgbClr val="00ABE6"/>
            </a:solidFill>
          </a:ln>
          <a:effectLst>
            <a:outerShdw sx="100000" sy="100000" kx="0" ky="0" algn="b" rotWithShape="0" blurRad="38100" dist="20000" dir="5400000">
              <a:srgbClr val="000000">
                <a:alpha val="38000"/>
              </a:srgbClr>
            </a:outerShdw>
          </a:effectLst>
        </p:spPr>
        <p:txBody>
          <a:bodyPr lIns="45719" rIns="45719"/>
          <a:lstStyle/>
          <a:p>
            <a:pPr lvl="0" defTabSz="457200">
              <a:defRPr sz="1200">
                <a:latin typeface="+mj-lt"/>
                <a:ea typeface="+mj-ea"/>
                <a:cs typeface="+mj-cs"/>
                <a:sym typeface="Helvetica"/>
              </a:defRPr>
            </a:pPr>
          </a:p>
        </p:txBody>
      </p:sp>
      <p:sp>
        <p:nvSpPr>
          <p:cNvPr id="192" name="Shape 192"/>
          <p:cNvSpPr/>
          <p:nvPr/>
        </p:nvSpPr>
        <p:spPr>
          <a:xfrm>
            <a:off x="2230128" y="5859128"/>
            <a:ext cx="2430176" cy="4470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400"/>
            </a:lvl1pPr>
          </a:lstStyle>
          <a:p>
            <a:pPr lvl="0">
              <a:defRPr sz="1800"/>
            </a:pPr>
            <a:r>
              <a:rPr sz="2400"/>
              <a:t>Synthetic Viruses</a:t>
            </a:r>
          </a:p>
        </p:txBody>
      </p:sp>
      <p:sp>
        <p:nvSpPr>
          <p:cNvPr id="193" name="Shape 193"/>
          <p:cNvSpPr/>
          <p:nvPr/>
        </p:nvSpPr>
        <p:spPr>
          <a:xfrm flipV="1">
            <a:off x="1569997" y="2571230"/>
            <a:ext cx="1" cy="1800355"/>
          </a:xfrm>
          <a:prstGeom prst="line">
            <a:avLst/>
          </a:prstGeom>
          <a:ln w="25400">
            <a:solidFill>
              <a:srgbClr val="00ABE6"/>
            </a:solidFill>
          </a:ln>
          <a:effectLst>
            <a:outerShdw sx="100000" sy="100000" kx="0" ky="0" algn="b" rotWithShape="0" blurRad="38100" dist="20000" dir="5400000">
              <a:srgbClr val="000000">
                <a:alpha val="38000"/>
              </a:srgbClr>
            </a:outerShdw>
          </a:effectLst>
        </p:spPr>
        <p:txBody>
          <a:bodyPr lIns="45719" rIns="45719"/>
          <a:lstStyle/>
          <a:p>
            <a:pPr lvl="0" defTabSz="457200">
              <a:defRPr sz="1200">
                <a:latin typeface="+mj-lt"/>
                <a:ea typeface="+mj-ea"/>
                <a:cs typeface="+mj-cs"/>
                <a:sym typeface="Helvetica"/>
              </a:defRPr>
            </a:pPr>
          </a:p>
        </p:txBody>
      </p:sp>
      <p:sp>
        <p:nvSpPr>
          <p:cNvPr id="194" name="Shape 194"/>
          <p:cNvSpPr/>
          <p:nvPr/>
        </p:nvSpPr>
        <p:spPr>
          <a:xfrm>
            <a:off x="1644537" y="2473264"/>
            <a:ext cx="2029233" cy="4470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400"/>
            </a:lvl1pPr>
          </a:lstStyle>
          <a:p>
            <a:pPr lvl="0">
              <a:defRPr sz="1800"/>
            </a:pPr>
            <a:r>
              <a:rPr sz="2400"/>
              <a:t>Initial Release</a:t>
            </a:r>
          </a:p>
        </p:txBody>
      </p:sp>
      <p:sp>
        <p:nvSpPr>
          <p:cNvPr id="195" name="Shape 195"/>
          <p:cNvSpPr/>
          <p:nvPr/>
        </p:nvSpPr>
        <p:spPr>
          <a:xfrm flipV="1">
            <a:off x="4905362" y="2571230"/>
            <a:ext cx="1" cy="1800355"/>
          </a:xfrm>
          <a:prstGeom prst="line">
            <a:avLst/>
          </a:prstGeom>
          <a:ln w="25400">
            <a:solidFill>
              <a:srgbClr val="00ABE6"/>
            </a:solidFill>
          </a:ln>
          <a:effectLst>
            <a:outerShdw sx="100000" sy="100000" kx="0" ky="0" algn="b" rotWithShape="0" blurRad="38100" dist="20000" dir="5400000">
              <a:srgbClr val="000000">
                <a:alpha val="38000"/>
              </a:srgbClr>
            </a:outerShdw>
          </a:effectLst>
        </p:spPr>
        <p:txBody>
          <a:bodyPr lIns="45719" rIns="45719"/>
          <a:lstStyle/>
          <a:p>
            <a:pPr lvl="0" defTabSz="457200">
              <a:defRPr sz="1200">
                <a:latin typeface="+mj-lt"/>
                <a:ea typeface="+mj-ea"/>
                <a:cs typeface="+mj-cs"/>
                <a:sym typeface="Helvetica"/>
              </a:defRPr>
            </a:pPr>
          </a:p>
        </p:txBody>
      </p:sp>
      <p:sp>
        <p:nvSpPr>
          <p:cNvPr id="196" name="Shape 196"/>
          <p:cNvSpPr/>
          <p:nvPr/>
        </p:nvSpPr>
        <p:spPr>
          <a:xfrm>
            <a:off x="4992791" y="2473264"/>
            <a:ext cx="1085216" cy="4470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400"/>
            </a:lvl1pPr>
          </a:lstStyle>
          <a:p>
            <a:pPr lvl="0">
              <a:defRPr sz="1800"/>
            </a:pPr>
            <a:r>
              <a:rPr sz="2400"/>
              <a:t>Gallery</a:t>
            </a:r>
          </a:p>
        </p:txBody>
      </p:sp>
      <p:sp>
        <p:nvSpPr>
          <p:cNvPr id="197" name="Shape 197"/>
          <p:cNvSpPr/>
          <p:nvPr/>
        </p:nvSpPr>
        <p:spPr>
          <a:xfrm flipV="1">
            <a:off x="8240937" y="2571230"/>
            <a:ext cx="1" cy="1800355"/>
          </a:xfrm>
          <a:prstGeom prst="line">
            <a:avLst/>
          </a:prstGeom>
          <a:ln w="25400">
            <a:solidFill>
              <a:srgbClr val="00ABE6"/>
            </a:solidFill>
          </a:ln>
          <a:effectLst>
            <a:outerShdw sx="100000" sy="100000" kx="0" ky="0" algn="b" rotWithShape="0" blurRad="38100" dist="20000" dir="5400000">
              <a:srgbClr val="000000">
                <a:alpha val="38000"/>
              </a:srgbClr>
            </a:outerShdw>
          </a:effectLst>
        </p:spPr>
        <p:txBody>
          <a:bodyPr lIns="45719" rIns="45719"/>
          <a:lstStyle/>
          <a:p>
            <a:pPr lvl="0" defTabSz="457200">
              <a:defRPr sz="1200">
                <a:latin typeface="+mj-lt"/>
                <a:ea typeface="+mj-ea"/>
                <a:cs typeface="+mj-cs"/>
                <a:sym typeface="Helvetica"/>
              </a:defRPr>
            </a:pPr>
          </a:p>
        </p:txBody>
      </p:sp>
      <p:sp>
        <p:nvSpPr>
          <p:cNvPr id="198" name="Shape 198"/>
          <p:cNvSpPr/>
          <p:nvPr/>
        </p:nvSpPr>
        <p:spPr>
          <a:xfrm>
            <a:off x="8322798" y="2473264"/>
            <a:ext cx="1784559" cy="8026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sz="1800"/>
            </a:pPr>
            <a:r>
              <a:rPr sz="2400"/>
              <a:t>Timing + </a:t>
            </a:r>
            <a:endParaRPr sz="2400"/>
          </a:p>
          <a:p>
            <a:pPr lvl="0">
              <a:defRPr sz="1800"/>
            </a:pPr>
            <a:r>
              <a:rPr sz="2400"/>
              <a:t>Conditionals</a:t>
            </a:r>
          </a:p>
        </p:txBody>
      </p:sp>
      <p:sp>
        <p:nvSpPr>
          <p:cNvPr id="199" name="Shape 199"/>
          <p:cNvSpPr/>
          <p:nvPr/>
        </p:nvSpPr>
        <p:spPr>
          <a:xfrm flipV="1">
            <a:off x="8781335" y="4423388"/>
            <a:ext cx="1" cy="1800355"/>
          </a:xfrm>
          <a:prstGeom prst="line">
            <a:avLst/>
          </a:prstGeom>
          <a:ln w="25400">
            <a:solidFill>
              <a:srgbClr val="00ABE6"/>
            </a:solidFill>
          </a:ln>
          <a:effectLst>
            <a:outerShdw sx="100000" sy="100000" kx="0" ky="0" algn="b" rotWithShape="0" blurRad="38100" dist="20000" dir="5400000">
              <a:srgbClr val="000000">
                <a:alpha val="38000"/>
              </a:srgbClr>
            </a:outerShdw>
          </a:effectLst>
        </p:spPr>
        <p:txBody>
          <a:bodyPr lIns="45719" rIns="45719"/>
          <a:lstStyle/>
          <a:p>
            <a:pPr lvl="0" defTabSz="457200">
              <a:defRPr sz="1200">
                <a:latin typeface="+mj-lt"/>
                <a:ea typeface="+mj-ea"/>
                <a:cs typeface="+mj-cs"/>
                <a:sym typeface="Helvetica"/>
              </a:defRPr>
            </a:pPr>
          </a:p>
        </p:txBody>
      </p:sp>
      <p:sp>
        <p:nvSpPr>
          <p:cNvPr id="200" name="Shape 200"/>
          <p:cNvSpPr/>
          <p:nvPr/>
        </p:nvSpPr>
        <p:spPr>
          <a:xfrm>
            <a:off x="8880310" y="5859128"/>
            <a:ext cx="2756704" cy="4470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400"/>
            </a:lvl1pPr>
          </a:lstStyle>
          <a:p>
            <a:pPr lvl="0">
              <a:defRPr sz="1800"/>
            </a:pPr>
            <a:r>
              <a:rPr sz="2400"/>
              <a:t>Vertical Integration</a:t>
            </a:r>
          </a:p>
        </p:txBody>
      </p:sp>
      <p:sp>
        <p:nvSpPr>
          <p:cNvPr id="201" name="Shape 201"/>
          <p:cNvSpPr/>
          <p:nvPr/>
        </p:nvSpPr>
        <p:spPr>
          <a:xfrm flipV="1">
            <a:off x="5456244" y="4423388"/>
            <a:ext cx="1" cy="1800355"/>
          </a:xfrm>
          <a:prstGeom prst="line">
            <a:avLst/>
          </a:prstGeom>
          <a:ln w="25400">
            <a:solidFill>
              <a:srgbClr val="00ABE6"/>
            </a:solidFill>
          </a:ln>
          <a:effectLst>
            <a:outerShdw sx="100000" sy="100000" kx="0" ky="0" algn="b" rotWithShape="0" blurRad="38100" dist="20000" dir="5400000">
              <a:srgbClr val="000000">
                <a:alpha val="38000"/>
              </a:srgbClr>
            </a:outerShdw>
          </a:effectLst>
        </p:spPr>
        <p:txBody>
          <a:bodyPr lIns="45719" rIns="45719"/>
          <a:lstStyle/>
          <a:p>
            <a:pPr lvl="0" defTabSz="457200">
              <a:defRPr sz="1200">
                <a:latin typeface="+mj-lt"/>
                <a:ea typeface="+mj-ea"/>
                <a:cs typeface="+mj-cs"/>
                <a:sym typeface="Helvetica"/>
              </a:defRPr>
            </a:pPr>
          </a:p>
        </p:txBody>
      </p:sp>
      <p:sp>
        <p:nvSpPr>
          <p:cNvPr id="202" name="Shape 202"/>
          <p:cNvSpPr/>
          <p:nvPr/>
        </p:nvSpPr>
        <p:spPr>
          <a:xfrm>
            <a:off x="5541811" y="5859128"/>
            <a:ext cx="1042651" cy="4470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400"/>
            </a:lvl1pPr>
          </a:lstStyle>
          <a:p>
            <a:pPr lvl="0">
              <a:defRPr sz="1800"/>
            </a:pPr>
            <a:r>
              <a:rPr sz="2400"/>
              <a:t>CRISPR</a:t>
            </a:r>
          </a:p>
        </p:txBody>
      </p:sp>
      <p:sp>
        <p:nvSpPr>
          <p:cNvPr id="203" name="Shape 203"/>
          <p:cNvSpPr/>
          <p:nvPr/>
        </p:nvSpPr>
        <p:spPr>
          <a:xfrm flipV="1">
            <a:off x="11576303" y="2571230"/>
            <a:ext cx="1" cy="1800355"/>
          </a:xfrm>
          <a:prstGeom prst="line">
            <a:avLst/>
          </a:prstGeom>
          <a:ln w="25400">
            <a:solidFill>
              <a:srgbClr val="00ABE6"/>
            </a:solidFill>
          </a:ln>
          <a:effectLst>
            <a:outerShdw sx="100000" sy="100000" kx="0" ky="0" algn="b" rotWithShape="0" blurRad="38100" dist="20000" dir="5400000">
              <a:srgbClr val="000000">
                <a:alpha val="38000"/>
              </a:srgbClr>
            </a:outerShdw>
          </a:effectLst>
        </p:spPr>
        <p:txBody>
          <a:bodyPr lIns="45719" rIns="45719"/>
          <a:lstStyle/>
          <a:p>
            <a:pPr lvl="0" defTabSz="457200">
              <a:defRPr sz="1200">
                <a:latin typeface="+mj-lt"/>
                <a:ea typeface="+mj-ea"/>
                <a:cs typeface="+mj-cs"/>
                <a:sym typeface="Helvetica"/>
              </a:defRPr>
            </a:pPr>
          </a:p>
        </p:txBody>
      </p:sp>
      <p:sp>
        <p:nvSpPr>
          <p:cNvPr id="204" name="Shape 204"/>
          <p:cNvSpPr/>
          <p:nvPr/>
        </p:nvSpPr>
        <p:spPr>
          <a:xfrm>
            <a:off x="11676774" y="2473264"/>
            <a:ext cx="3627052" cy="4470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400"/>
            </a:lvl1pPr>
          </a:lstStyle>
          <a:p>
            <a:pPr lvl="0">
              <a:defRPr sz="1800"/>
            </a:pPr>
            <a:r>
              <a:rPr sz="2400"/>
              <a:t>Automated Interpretation</a:t>
            </a:r>
          </a:p>
        </p:txBody>
      </p:sp>
      <p:sp>
        <p:nvSpPr>
          <p:cNvPr id="205" name="Shape 205"/>
          <p:cNvSpPr/>
          <p:nvPr/>
        </p:nvSpPr>
        <p:spPr>
          <a:xfrm flipV="1">
            <a:off x="12106425" y="4423388"/>
            <a:ext cx="1" cy="1800355"/>
          </a:xfrm>
          <a:prstGeom prst="line">
            <a:avLst/>
          </a:prstGeom>
          <a:ln w="25400">
            <a:solidFill>
              <a:srgbClr val="00ABE6"/>
            </a:solidFill>
          </a:ln>
          <a:effectLst>
            <a:outerShdw sx="100000" sy="100000" kx="0" ky="0" algn="b" rotWithShape="0" blurRad="38100" dist="20000" dir="5400000">
              <a:srgbClr val="000000">
                <a:alpha val="38000"/>
              </a:srgbClr>
            </a:outerShdw>
          </a:effectLst>
        </p:spPr>
        <p:txBody>
          <a:bodyPr lIns="45719" rIns="45719"/>
          <a:lstStyle/>
          <a:p>
            <a:pPr lvl="0" defTabSz="457200">
              <a:defRPr sz="1200">
                <a:latin typeface="+mj-lt"/>
                <a:ea typeface="+mj-ea"/>
                <a:cs typeface="+mj-cs"/>
                <a:sym typeface="Helvetica"/>
              </a:defRPr>
            </a:pPr>
          </a:p>
        </p:txBody>
      </p:sp>
      <p:sp>
        <p:nvSpPr>
          <p:cNvPr id="206" name="Shape 206"/>
          <p:cNvSpPr/>
          <p:nvPr/>
        </p:nvSpPr>
        <p:spPr>
          <a:xfrm>
            <a:off x="12211733" y="5868095"/>
            <a:ext cx="3441760" cy="8026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sz="1800"/>
            </a:pPr>
            <a:r>
              <a:rPr sz="2400"/>
              <a:t>Experimental Pipeline +</a:t>
            </a:r>
            <a:endParaRPr sz="2400"/>
          </a:p>
          <a:p>
            <a:pPr lvl="0">
              <a:defRPr sz="1800"/>
            </a:pPr>
            <a:r>
              <a:rPr sz="2400"/>
              <a:t>Debugging</a:t>
            </a:r>
          </a:p>
        </p:txBody>
      </p:sp>
      <p:sp>
        <p:nvSpPr>
          <p:cNvPr id="207" name="Shape 207"/>
          <p:cNvSpPr/>
          <p:nvPr/>
        </p:nvSpPr>
        <p:spPr>
          <a:xfrm>
            <a:off x="602507" y="4418691"/>
            <a:ext cx="14731032" cy="1"/>
          </a:xfrm>
          <a:prstGeom prst="line">
            <a:avLst/>
          </a:prstGeom>
          <a:ln w="101600">
            <a:solidFill>
              <a:srgbClr val="00ABE6"/>
            </a:solidFill>
          </a:ln>
          <a:effectLst>
            <a:outerShdw sx="100000" sy="100000" kx="0" ky="0" algn="b" rotWithShape="0" blurRad="38100" dist="20000" dir="5400000">
              <a:srgbClr val="000000">
                <a:alpha val="38000"/>
              </a:srgbClr>
            </a:outerShdw>
          </a:effectLst>
        </p:spPr>
        <p:txBody>
          <a:bodyPr lIns="0" tIns="0" rIns="0" bIns="0"/>
          <a:lstStyle/>
          <a:p>
            <a:pPr lvl="0" defTabSz="457200">
              <a:defRPr sz="1200">
                <a:latin typeface="+mj-lt"/>
                <a:ea typeface="+mj-ea"/>
                <a:cs typeface="+mj-cs"/>
                <a:sym typeface="Helvetica"/>
              </a:defRPr>
            </a:pPr>
          </a:p>
        </p:txBody>
      </p:sp>
    </p:spTree>
  </p:cSld>
  <p:clrMapOvr>
    <a:masterClrMapping/>
  </p:clrMapOvr>
  <p:transition spd="fast" advClick="1">
    <p:dissolve/>
  </p:transition>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 name="Shape 38"/>
          <p:cNvSpPr/>
          <p:nvPr>
            <p:ph type="body" idx="1"/>
          </p:nvPr>
        </p:nvSpPr>
        <p:spPr>
          <a:xfrm>
            <a:off x="5257718" y="3653246"/>
            <a:ext cx="5740564" cy="1837508"/>
          </a:xfrm>
          <a:prstGeom prst="rect">
            <a:avLst/>
          </a:prstGeom>
        </p:spPr>
        <p:txBody>
          <a:bodyPr/>
          <a:lstStyle>
            <a:lvl1pPr>
              <a:defRPr sz="6000"/>
            </a:lvl1pPr>
          </a:lstStyle>
          <a:p>
            <a:pPr lvl="0">
              <a:defRPr sz="1800">
                <a:solidFill>
                  <a:srgbClr val="000000"/>
                </a:solidFill>
              </a:defRPr>
            </a:pPr>
            <a:r>
              <a:rPr sz="6000">
                <a:solidFill>
                  <a:srgbClr val="0696D7"/>
                </a:solidFill>
              </a:rPr>
              <a:t>Bio-Nano</a:t>
            </a:r>
          </a:p>
        </p:txBody>
      </p:sp>
      <p:pic>
        <p:nvPicPr>
          <p:cNvPr id="39" name="image5.png"/>
          <p:cNvPicPr/>
          <p:nvPr/>
        </p:nvPicPr>
        <p:blipFill>
          <a:blip r:embed="rId3">
            <a:extLst/>
          </a:blip>
          <a:stretch>
            <a:fillRect/>
          </a:stretch>
        </p:blipFill>
        <p:spPr>
          <a:xfrm>
            <a:off x="10479600" y="6876191"/>
            <a:ext cx="1685591" cy="1666479"/>
          </a:xfrm>
          <a:prstGeom prst="rect">
            <a:avLst/>
          </a:prstGeom>
          <a:ln w="12700">
            <a:miter lim="400000"/>
          </a:ln>
        </p:spPr>
      </p:pic>
      <p:pic>
        <p:nvPicPr>
          <p:cNvPr id="40" name="image8.png"/>
          <p:cNvPicPr/>
          <p:nvPr/>
        </p:nvPicPr>
        <p:blipFill>
          <a:blip r:embed="rId4">
            <a:extLst/>
          </a:blip>
          <a:stretch>
            <a:fillRect/>
          </a:stretch>
        </p:blipFill>
        <p:spPr>
          <a:xfrm>
            <a:off x="5992276" y="6877778"/>
            <a:ext cx="1697894" cy="1663304"/>
          </a:xfrm>
          <a:prstGeom prst="rect">
            <a:avLst/>
          </a:prstGeom>
          <a:ln w="12700">
            <a:miter lim="400000"/>
          </a:ln>
        </p:spPr>
      </p:pic>
      <p:pic>
        <p:nvPicPr>
          <p:cNvPr id="41" name="image1.png"/>
          <p:cNvPicPr/>
          <p:nvPr/>
        </p:nvPicPr>
        <p:blipFill>
          <a:blip r:embed="rId5">
            <a:extLst/>
          </a:blip>
          <a:stretch>
            <a:fillRect/>
          </a:stretch>
        </p:blipFill>
        <p:spPr>
          <a:xfrm>
            <a:off x="5227224" y="61000"/>
            <a:ext cx="1705099" cy="1678041"/>
          </a:xfrm>
          <a:prstGeom prst="rect">
            <a:avLst/>
          </a:prstGeom>
          <a:ln w="12700">
            <a:miter lim="400000"/>
          </a:ln>
        </p:spPr>
      </p:pic>
      <p:pic>
        <p:nvPicPr>
          <p:cNvPr id="42" name="image2.png"/>
          <p:cNvPicPr/>
          <p:nvPr/>
        </p:nvPicPr>
        <p:blipFill>
          <a:blip r:embed="rId6">
            <a:extLst/>
          </a:blip>
          <a:stretch>
            <a:fillRect/>
          </a:stretch>
        </p:blipFill>
        <p:spPr>
          <a:xfrm>
            <a:off x="127431" y="3531919"/>
            <a:ext cx="1638760" cy="1663304"/>
          </a:xfrm>
          <a:prstGeom prst="rect">
            <a:avLst/>
          </a:prstGeom>
          <a:ln w="12700">
            <a:miter lim="400000"/>
          </a:ln>
        </p:spPr>
      </p:pic>
      <p:pic>
        <p:nvPicPr>
          <p:cNvPr id="43" name="image3.png"/>
          <p:cNvPicPr/>
          <p:nvPr/>
        </p:nvPicPr>
        <p:blipFill>
          <a:blip r:embed="rId7">
            <a:extLst/>
          </a:blip>
          <a:stretch>
            <a:fillRect/>
          </a:stretch>
        </p:blipFill>
        <p:spPr>
          <a:xfrm>
            <a:off x="3753376" y="6870410"/>
            <a:ext cx="1688369" cy="1678041"/>
          </a:xfrm>
          <a:prstGeom prst="rect">
            <a:avLst/>
          </a:prstGeom>
          <a:ln w="12700">
            <a:miter lim="400000"/>
          </a:ln>
        </p:spPr>
      </p:pic>
      <p:pic>
        <p:nvPicPr>
          <p:cNvPr id="44" name="image4.png"/>
          <p:cNvPicPr/>
          <p:nvPr/>
        </p:nvPicPr>
        <p:blipFill>
          <a:blip r:embed="rId8">
            <a:extLst/>
          </a:blip>
          <a:stretch>
            <a:fillRect/>
          </a:stretch>
        </p:blipFill>
        <p:spPr>
          <a:xfrm>
            <a:off x="73059" y="1729067"/>
            <a:ext cx="1693132" cy="1678041"/>
          </a:xfrm>
          <a:prstGeom prst="rect">
            <a:avLst/>
          </a:prstGeom>
          <a:ln w="12700">
            <a:miter lim="400000"/>
          </a:ln>
        </p:spPr>
      </p:pic>
      <p:pic>
        <p:nvPicPr>
          <p:cNvPr id="45" name="image6.png"/>
          <p:cNvPicPr/>
          <p:nvPr/>
        </p:nvPicPr>
        <p:blipFill>
          <a:blip r:embed="rId9">
            <a:extLst/>
          </a:blip>
          <a:stretch>
            <a:fillRect/>
          </a:stretch>
        </p:blipFill>
        <p:spPr>
          <a:xfrm>
            <a:off x="3211969" y="71914"/>
            <a:ext cx="1651857" cy="1656213"/>
          </a:xfrm>
          <a:prstGeom prst="rect">
            <a:avLst/>
          </a:prstGeom>
          <a:ln w="12700">
            <a:miter lim="400000"/>
          </a:ln>
        </p:spPr>
      </p:pic>
      <p:pic>
        <p:nvPicPr>
          <p:cNvPr id="46" name="image9.png"/>
          <p:cNvPicPr/>
          <p:nvPr/>
        </p:nvPicPr>
        <p:blipFill>
          <a:blip r:embed="rId10">
            <a:extLst/>
          </a:blip>
          <a:stretch>
            <a:fillRect/>
          </a:stretch>
        </p:blipFill>
        <p:spPr>
          <a:xfrm>
            <a:off x="108381" y="5316169"/>
            <a:ext cx="1676860" cy="1663753"/>
          </a:xfrm>
          <a:prstGeom prst="rect">
            <a:avLst/>
          </a:prstGeom>
          <a:ln w="12700">
            <a:miter lim="400000"/>
          </a:ln>
        </p:spPr>
      </p:pic>
      <p:pic>
        <p:nvPicPr>
          <p:cNvPr id="47" name="image11.png"/>
          <p:cNvPicPr/>
          <p:nvPr/>
        </p:nvPicPr>
        <p:blipFill>
          <a:blip r:embed="rId11">
            <a:extLst/>
          </a:blip>
          <a:stretch>
            <a:fillRect/>
          </a:stretch>
        </p:blipFill>
        <p:spPr>
          <a:xfrm>
            <a:off x="12700927" y="6871799"/>
            <a:ext cx="1677653" cy="1675263"/>
          </a:xfrm>
          <a:prstGeom prst="rect">
            <a:avLst/>
          </a:prstGeom>
          <a:ln w="12700">
            <a:miter lim="400000"/>
          </a:ln>
        </p:spPr>
      </p:pic>
      <p:pic>
        <p:nvPicPr>
          <p:cNvPr id="48" name="image12.png"/>
          <p:cNvPicPr/>
          <p:nvPr/>
        </p:nvPicPr>
        <p:blipFill>
          <a:blip r:embed="rId12">
            <a:extLst/>
          </a:blip>
          <a:stretch>
            <a:fillRect/>
          </a:stretch>
        </p:blipFill>
        <p:spPr>
          <a:xfrm>
            <a:off x="7255179" y="61622"/>
            <a:ext cx="1705099" cy="1678041"/>
          </a:xfrm>
          <a:prstGeom prst="rect">
            <a:avLst/>
          </a:prstGeom>
          <a:ln w="12700">
            <a:miter lim="400000"/>
          </a:ln>
        </p:spPr>
      </p:pic>
      <p:pic>
        <p:nvPicPr>
          <p:cNvPr id="49" name="image13.png"/>
          <p:cNvPicPr/>
          <p:nvPr/>
        </p:nvPicPr>
        <p:blipFill>
          <a:blip r:embed="rId13">
            <a:extLst/>
          </a:blip>
          <a:stretch>
            <a:fillRect/>
          </a:stretch>
        </p:blipFill>
        <p:spPr>
          <a:xfrm>
            <a:off x="11348601" y="65167"/>
            <a:ext cx="1705099" cy="1669707"/>
          </a:xfrm>
          <a:prstGeom prst="rect">
            <a:avLst/>
          </a:prstGeom>
          <a:ln w="12700">
            <a:miter lim="400000"/>
          </a:ln>
        </p:spPr>
      </p:pic>
      <p:pic>
        <p:nvPicPr>
          <p:cNvPr id="50" name="image14.png"/>
          <p:cNvPicPr/>
          <p:nvPr/>
        </p:nvPicPr>
        <p:blipFill>
          <a:blip r:embed="rId14">
            <a:extLst/>
          </a:blip>
          <a:stretch>
            <a:fillRect/>
          </a:stretch>
        </p:blipFill>
        <p:spPr>
          <a:xfrm>
            <a:off x="14470760" y="5841192"/>
            <a:ext cx="1677653" cy="1678041"/>
          </a:xfrm>
          <a:prstGeom prst="rect">
            <a:avLst/>
          </a:prstGeom>
          <a:ln w="12700">
            <a:miter lim="400000"/>
          </a:ln>
        </p:spPr>
      </p:pic>
      <p:pic>
        <p:nvPicPr>
          <p:cNvPr id="51" name="image15.png"/>
          <p:cNvPicPr/>
          <p:nvPr/>
        </p:nvPicPr>
        <p:blipFill>
          <a:blip r:embed="rId15">
            <a:extLst/>
          </a:blip>
          <a:stretch>
            <a:fillRect/>
          </a:stretch>
        </p:blipFill>
        <p:spPr>
          <a:xfrm>
            <a:off x="14491547" y="3959548"/>
            <a:ext cx="1705614" cy="1706456"/>
          </a:xfrm>
          <a:prstGeom prst="rect">
            <a:avLst/>
          </a:prstGeom>
          <a:ln w="12700">
            <a:miter lim="400000"/>
          </a:ln>
        </p:spPr>
      </p:pic>
      <p:pic>
        <p:nvPicPr>
          <p:cNvPr id="52" name="image16.png"/>
          <p:cNvPicPr/>
          <p:nvPr/>
        </p:nvPicPr>
        <p:blipFill>
          <a:blip r:embed="rId16">
            <a:extLst/>
          </a:blip>
          <a:stretch>
            <a:fillRect/>
          </a:stretch>
        </p:blipFill>
        <p:spPr>
          <a:xfrm>
            <a:off x="14495010" y="1897102"/>
            <a:ext cx="1698687" cy="1678042"/>
          </a:xfrm>
          <a:prstGeom prst="rect">
            <a:avLst/>
          </a:prstGeom>
          <a:ln w="12700">
            <a:miter lim="400000"/>
          </a:ln>
        </p:spPr>
      </p:pic>
      <p:pic>
        <p:nvPicPr>
          <p:cNvPr id="53" name="image17.png"/>
          <p:cNvPicPr/>
          <p:nvPr/>
        </p:nvPicPr>
        <p:blipFill>
          <a:blip r:embed="rId17">
            <a:extLst/>
          </a:blip>
          <a:stretch>
            <a:fillRect/>
          </a:stretch>
        </p:blipFill>
        <p:spPr>
          <a:xfrm>
            <a:off x="13414068" y="289551"/>
            <a:ext cx="1682416" cy="1651054"/>
          </a:xfrm>
          <a:prstGeom prst="rect">
            <a:avLst/>
          </a:prstGeom>
          <a:ln w="12700">
            <a:miter lim="400000"/>
          </a:ln>
        </p:spPr>
      </p:pic>
      <p:pic>
        <p:nvPicPr>
          <p:cNvPr id="54" name="image18.png"/>
          <p:cNvPicPr/>
          <p:nvPr/>
        </p:nvPicPr>
        <p:blipFill>
          <a:blip r:embed="rId18">
            <a:extLst/>
          </a:blip>
          <a:stretch>
            <a:fillRect/>
          </a:stretch>
        </p:blipFill>
        <p:spPr>
          <a:xfrm>
            <a:off x="9320646" y="61000"/>
            <a:ext cx="1705099" cy="1678041"/>
          </a:xfrm>
          <a:prstGeom prst="rect">
            <a:avLst/>
          </a:prstGeom>
          <a:ln w="12700">
            <a:miter lim="400000"/>
          </a:ln>
        </p:spPr>
      </p:pic>
      <p:pic>
        <p:nvPicPr>
          <p:cNvPr id="55" name="image19.png"/>
          <p:cNvPicPr/>
          <p:nvPr/>
        </p:nvPicPr>
        <p:blipFill>
          <a:blip r:embed="rId19">
            <a:extLst/>
          </a:blip>
          <a:stretch>
            <a:fillRect/>
          </a:stretch>
        </p:blipFill>
        <p:spPr>
          <a:xfrm>
            <a:off x="1148151" y="188813"/>
            <a:ext cx="1690750" cy="1663753"/>
          </a:xfrm>
          <a:prstGeom prst="rect">
            <a:avLst/>
          </a:prstGeom>
          <a:ln w="12700">
            <a:miter lim="400000"/>
          </a:ln>
        </p:spPr>
      </p:pic>
      <p:pic>
        <p:nvPicPr>
          <p:cNvPr id="56" name="image10.png"/>
          <p:cNvPicPr/>
          <p:nvPr/>
        </p:nvPicPr>
        <p:blipFill>
          <a:blip r:embed="rId20">
            <a:extLst/>
          </a:blip>
          <a:stretch>
            <a:fillRect/>
          </a:stretch>
        </p:blipFill>
        <p:spPr>
          <a:xfrm>
            <a:off x="1509714" y="6874577"/>
            <a:ext cx="1693131" cy="1669707"/>
          </a:xfrm>
          <a:prstGeom prst="rect">
            <a:avLst/>
          </a:prstGeom>
          <a:ln w="12700">
            <a:miter lim="400000"/>
          </a:ln>
        </p:spPr>
      </p:pic>
      <p:pic>
        <p:nvPicPr>
          <p:cNvPr id="57" name="image7.png"/>
          <p:cNvPicPr/>
          <p:nvPr/>
        </p:nvPicPr>
        <p:blipFill>
          <a:blip r:embed="rId21">
            <a:extLst/>
          </a:blip>
          <a:stretch>
            <a:fillRect/>
          </a:stretch>
        </p:blipFill>
        <p:spPr>
          <a:xfrm>
            <a:off x="8254480" y="6876198"/>
            <a:ext cx="1689385" cy="1666464"/>
          </a:xfrm>
          <a:prstGeom prst="rect">
            <a:avLst/>
          </a:prstGeom>
          <a:ln w="12700">
            <a:miter lim="400000"/>
          </a:ln>
        </p:spPr>
      </p:pic>
    </p:spTree>
  </p:cSld>
  <p:clrMapOvr>
    <a:masterClrMapping/>
  </p:clrMapOvr>
  <p:transition spd="med" advClick="1">
    <p:dissolve/>
  </p:transition>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1" name="pasted-image.pdf"/>
          <p:cNvPicPr/>
          <p:nvPr/>
        </p:nvPicPr>
        <p:blipFill>
          <a:blip r:embed="rId3">
            <a:extLst/>
          </a:blip>
          <a:stretch>
            <a:fillRect/>
          </a:stretch>
        </p:blipFill>
        <p:spPr>
          <a:xfrm>
            <a:off x="-8318" y="-7262"/>
            <a:ext cx="16272636" cy="10526541"/>
          </a:xfrm>
          <a:prstGeom prst="rect">
            <a:avLst/>
          </a:prstGeom>
          <a:ln w="12700">
            <a:miter lim="400000"/>
          </a:ln>
        </p:spPr>
      </p:pic>
      <p:pic>
        <p:nvPicPr>
          <p:cNvPr id="212" name="pasted-image.pdf"/>
          <p:cNvPicPr/>
          <p:nvPr/>
        </p:nvPicPr>
        <p:blipFill>
          <a:blip r:embed="rId4">
            <a:extLst/>
          </a:blip>
          <a:stretch>
            <a:fillRect/>
          </a:stretch>
        </p:blipFill>
        <p:spPr>
          <a:xfrm>
            <a:off x="5702871" y="1684763"/>
            <a:ext cx="6456497" cy="6340789"/>
          </a:xfrm>
          <a:prstGeom prst="rect">
            <a:avLst/>
          </a:prstGeom>
          <a:ln w="12700">
            <a:miter lim="400000"/>
          </a:ln>
        </p:spPr>
      </p:pic>
    </p:spTree>
  </p:cSld>
  <p:clrMapOvr>
    <a:masterClrMapping/>
  </p:clrMapOvr>
  <p:transition spd="fast" advClick="1">
    <p:dissolve/>
  </p:transition>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6" name="pasted-image.png"/>
          <p:cNvPicPr/>
          <p:nvPr/>
        </p:nvPicPr>
        <p:blipFill>
          <a:blip r:embed="rId3">
            <a:alphaModFix amt="60000"/>
            <a:extLst/>
          </a:blip>
          <a:stretch>
            <a:fillRect/>
          </a:stretch>
        </p:blipFill>
        <p:spPr>
          <a:xfrm>
            <a:off x="430774" y="-1251894"/>
            <a:ext cx="15394452" cy="11647788"/>
          </a:xfrm>
          <a:prstGeom prst="rect">
            <a:avLst/>
          </a:prstGeom>
          <a:ln w="3175">
            <a:miter lim="400000"/>
          </a:ln>
          <a:effectLst>
            <a:outerShdw sx="100000" sy="100000" kx="0" ky="0" algn="b" rotWithShape="0" blurRad="698500" dist="0" dir="5400000">
              <a:srgbClr val="000000">
                <a:alpha val="9880"/>
              </a:srgbClr>
            </a:outerShdw>
          </a:effectLst>
        </p:spPr>
      </p:pic>
      <p:sp>
        <p:nvSpPr>
          <p:cNvPr id="217" name="Shape 217"/>
          <p:cNvSpPr/>
          <p:nvPr>
            <p:ph type="body" idx="1"/>
          </p:nvPr>
        </p:nvSpPr>
        <p:spPr>
          <a:prstGeom prst="rect">
            <a:avLst/>
          </a:prstGeom>
        </p:spPr>
        <p:txBody>
          <a:bodyPr/>
          <a:lstStyle/>
          <a:p>
            <a:pPr lvl="0">
              <a:defRPr sz="1800">
                <a:solidFill>
                  <a:srgbClr val="000000"/>
                </a:solidFill>
              </a:defRPr>
            </a:pPr>
            <a:r>
              <a:rPr sz="14000">
                <a:solidFill>
                  <a:srgbClr val="0696D7"/>
                </a:solidFill>
              </a:rPr>
              <a:t>Demo</a:t>
            </a:r>
          </a:p>
        </p:txBody>
      </p:sp>
    </p:spTree>
  </p:cSld>
  <p:clrMapOvr>
    <a:masterClrMapping/>
  </p:clrMapOvr>
  <p:transition spd="fast" advClick="1">
    <p:dissolve/>
  </p:transition>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hape 221"/>
          <p:cNvSpPr/>
          <p:nvPr>
            <p:ph type="body" idx="1"/>
          </p:nvPr>
        </p:nvSpPr>
        <p:spPr>
          <a:prstGeom prst="rect">
            <a:avLst/>
          </a:prstGeom>
        </p:spPr>
        <p:txBody>
          <a:bodyPr/>
          <a:lstStyle/>
          <a:p>
            <a:pPr lvl="0">
              <a:defRPr sz="1800"/>
            </a:pPr>
            <a:r>
              <a:rPr sz="4500"/>
              <a:t>Wet Lab Accelerator : Web application</a:t>
            </a:r>
            <a:endParaRPr sz="4500"/>
          </a:p>
          <a:p>
            <a:pPr lvl="1" marL="1366536" indent="-502919">
              <a:defRPr sz="1800"/>
            </a:pPr>
            <a:r>
              <a:rPr sz="4500"/>
              <a:t>AngularJS, D3</a:t>
            </a:r>
            <a:endParaRPr sz="4500"/>
          </a:p>
          <a:p>
            <a:pPr lvl="0">
              <a:defRPr sz="1800"/>
            </a:pPr>
            <a:r>
              <a:rPr sz="4500"/>
              <a:t>Molecular Visualization : WebGL application</a:t>
            </a:r>
            <a:endParaRPr sz="4500"/>
          </a:p>
          <a:p>
            <a:pPr lvl="1" marL="1366536" indent="-502919">
              <a:defRPr sz="1800"/>
            </a:pPr>
            <a:r>
              <a:rPr sz="4500"/>
              <a:t>LMV</a:t>
            </a:r>
            <a:endParaRPr sz="4500"/>
          </a:p>
          <a:p>
            <a:pPr lvl="0">
              <a:defRPr sz="1800"/>
            </a:pPr>
            <a:r>
              <a:rPr sz="4500"/>
              <a:t>Platform</a:t>
            </a:r>
            <a:endParaRPr sz="4500"/>
          </a:p>
          <a:p>
            <a:pPr lvl="1" marL="1366536" indent="-502919">
              <a:defRPr sz="1800"/>
            </a:pPr>
            <a:r>
              <a:rPr sz="4500"/>
              <a:t>Docker, Haxe, Amazon cloud computation</a:t>
            </a:r>
          </a:p>
        </p:txBody>
      </p:sp>
      <p:sp>
        <p:nvSpPr>
          <p:cNvPr id="222" name="Shape 222"/>
          <p:cNvSpPr/>
          <p:nvPr>
            <p:ph type="title"/>
          </p:nvPr>
        </p:nvSpPr>
        <p:spPr>
          <a:prstGeom prst="rect">
            <a:avLst/>
          </a:prstGeom>
        </p:spPr>
        <p:txBody>
          <a:bodyPr/>
          <a:lstStyle/>
          <a:p>
            <a:pPr lvl="1">
              <a:defRPr sz="1800">
                <a:solidFill>
                  <a:srgbClr val="000000"/>
                </a:solidFill>
              </a:defRPr>
            </a:pPr>
            <a:r>
              <a:rPr sz="4500">
                <a:solidFill>
                  <a:srgbClr val="0696D7"/>
                </a:solidFill>
              </a:rPr>
              <a:t>Technologies</a:t>
            </a:r>
          </a:p>
        </p:txBody>
      </p:sp>
    </p:spTree>
  </p:cSld>
  <p:clrMapOvr>
    <a:masterClrMapping/>
  </p:clrMapOvr>
  <p:transition spd="slow" advClick="1">
    <p:dissolve/>
  </p:transition>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4" name="pasted-image.png"/>
          <p:cNvPicPr/>
          <p:nvPr/>
        </p:nvPicPr>
        <p:blipFill>
          <a:blip r:embed="rId2">
            <a:alphaModFix amt="39556"/>
            <a:extLst/>
          </a:blip>
          <a:stretch>
            <a:fillRect/>
          </a:stretch>
        </p:blipFill>
        <p:spPr>
          <a:xfrm>
            <a:off x="430774" y="-1251894"/>
            <a:ext cx="15394452" cy="11647788"/>
          </a:xfrm>
          <a:prstGeom prst="rect">
            <a:avLst/>
          </a:prstGeom>
          <a:ln w="3175">
            <a:miter lim="400000"/>
          </a:ln>
        </p:spPr>
      </p:pic>
    </p:spTree>
  </p:cSld>
  <p:clrMapOvr>
    <a:masterClrMapping/>
  </p:clrMapOvr>
  <p:transition spd="slow" advClick="1">
    <p:wipe dir="r"/>
  </p:transition>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1" name="Phi X 174 in coarse surface representation.png"/>
          <p:cNvPicPr/>
          <p:nvPr/>
        </p:nvPicPr>
        <p:blipFill>
          <a:blip r:embed="rId3">
            <a:extLst/>
          </a:blip>
          <a:stretch>
            <a:fillRect/>
          </a:stretch>
        </p:blipFill>
        <p:spPr>
          <a:xfrm>
            <a:off x="-1027410" y="-5705"/>
            <a:ext cx="18310820" cy="9155410"/>
          </a:xfrm>
          <a:prstGeom prst="rect">
            <a:avLst/>
          </a:prstGeom>
          <a:ln w="12700">
            <a:miter lim="400000"/>
          </a:ln>
        </p:spPr>
      </p:pic>
      <p:pic>
        <p:nvPicPr>
          <p:cNvPr id="62" name="CRISPR_DNA-e1363034012467-585x756.jpg"/>
          <p:cNvPicPr/>
          <p:nvPr/>
        </p:nvPicPr>
        <p:blipFill>
          <a:blip r:embed="rId4">
            <a:extLst/>
          </a:blip>
          <a:stretch>
            <a:fillRect/>
          </a:stretch>
        </p:blipFill>
        <p:spPr>
          <a:xfrm>
            <a:off x="29614" y="-1009038"/>
            <a:ext cx="8126303" cy="10501684"/>
          </a:xfrm>
          <a:prstGeom prst="rect">
            <a:avLst/>
          </a:prstGeom>
          <a:ln w="12700">
            <a:miter lim="400000"/>
          </a:ln>
        </p:spPr>
      </p:pic>
      <p:sp>
        <p:nvSpPr>
          <p:cNvPr id="63" name="Shape 63"/>
          <p:cNvSpPr/>
          <p:nvPr/>
        </p:nvSpPr>
        <p:spPr>
          <a:xfrm>
            <a:off x="14506098" y="8744203"/>
            <a:ext cx="16765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FFFFFF"/>
                </a:solidFill>
              </a:defRPr>
            </a:lvl1pPr>
          </a:lstStyle>
          <a:p>
            <a:pPr lvl="0">
              <a:defRPr sz="1800">
                <a:solidFill>
                  <a:srgbClr val="000000"/>
                </a:solidFill>
              </a:defRPr>
            </a:pPr>
            <a:r>
              <a:rPr sz="1200">
                <a:solidFill>
                  <a:srgbClr val="FFFFFF"/>
                </a:solidFill>
              </a:rPr>
              <a:t>Malte Tinnus, Autodesk</a:t>
            </a:r>
          </a:p>
        </p:txBody>
      </p:sp>
    </p:spTree>
  </p:cSld>
  <p:clrMapOvr>
    <a:masterClrMapping/>
  </p:clrMapOvr>
  <p:transition spd="fast" advClick="1">
    <p:dissolve/>
  </p:transition>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7" name="pasted-image.jpg"/>
          <p:cNvPicPr/>
          <p:nvPr/>
        </p:nvPicPr>
        <p:blipFill>
          <a:blip r:embed="rId3">
            <a:extLst/>
          </a:blip>
          <a:stretch>
            <a:fillRect/>
          </a:stretch>
        </p:blipFill>
        <p:spPr>
          <a:xfrm>
            <a:off x="5238321" y="0"/>
            <a:ext cx="12463033" cy="9144001"/>
          </a:xfrm>
          <a:prstGeom prst="rect">
            <a:avLst/>
          </a:prstGeom>
          <a:ln w="12700">
            <a:miter lim="400000"/>
          </a:ln>
        </p:spPr>
      </p:pic>
      <p:sp>
        <p:nvSpPr>
          <p:cNvPr id="68" name="Shape 68"/>
          <p:cNvSpPr/>
          <p:nvPr/>
        </p:nvSpPr>
        <p:spPr>
          <a:xfrm>
            <a:off x="12966893" y="8744203"/>
            <a:ext cx="813753" cy="2692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200">
                <a:solidFill>
                  <a:srgbClr val="FFFFFF"/>
                </a:solidFill>
              </a:defRPr>
            </a:lvl1pPr>
          </a:lstStyle>
          <a:p>
            <a:pPr lvl="0">
              <a:defRPr sz="1800">
                <a:solidFill>
                  <a:srgbClr val="000000"/>
                </a:solidFill>
              </a:defRPr>
            </a:pPr>
            <a:r>
              <a:rPr sz="1200">
                <a:solidFill>
                  <a:srgbClr val="FFFFFF"/>
                </a:solidFill>
              </a:rPr>
              <a:t>Wikimedia</a:t>
            </a:r>
          </a:p>
        </p:txBody>
      </p:sp>
      <p:pic>
        <p:nvPicPr>
          <p:cNvPr id="69" name="pasted-image.jpg"/>
          <p:cNvPicPr/>
          <p:nvPr/>
        </p:nvPicPr>
        <p:blipFill>
          <a:blip r:embed="rId4">
            <a:extLst/>
          </a:blip>
          <a:srcRect l="0" t="0" r="25633" b="0"/>
          <a:stretch>
            <a:fillRect/>
          </a:stretch>
        </p:blipFill>
        <p:spPr>
          <a:xfrm>
            <a:off x="-1652615" y="-119857"/>
            <a:ext cx="9941739" cy="9383736"/>
          </a:xfrm>
          <a:prstGeom prst="rect">
            <a:avLst/>
          </a:prstGeom>
          <a:ln w="12700">
            <a:miter lim="400000"/>
          </a:ln>
        </p:spPr>
      </p:pic>
      <p:sp>
        <p:nvSpPr>
          <p:cNvPr id="70" name="Shape 70"/>
          <p:cNvSpPr/>
          <p:nvPr/>
        </p:nvSpPr>
        <p:spPr>
          <a:xfrm>
            <a:off x="6387469" y="8744203"/>
            <a:ext cx="1707317" cy="2692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200">
                <a:solidFill>
                  <a:srgbClr val="FFFFFF"/>
                </a:solidFill>
              </a:defRPr>
            </a:lvl1pPr>
          </a:lstStyle>
          <a:p>
            <a:pPr lvl="0">
              <a:defRPr sz="1800">
                <a:solidFill>
                  <a:srgbClr val="000000"/>
                </a:solidFill>
              </a:defRPr>
            </a:pPr>
            <a:r>
              <a:rPr sz="1200">
                <a:solidFill>
                  <a:srgbClr val="FFFFFF"/>
                </a:solidFill>
              </a:rPr>
              <a:t>Florida Plant University</a:t>
            </a:r>
          </a:p>
        </p:txBody>
      </p:sp>
    </p:spTree>
  </p:cSld>
  <p:clrMapOvr>
    <a:masterClrMapping/>
  </p:clrMapOvr>
  <p:transition spd="med" advClick="1">
    <p:dissolve/>
  </p:transition>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4" name="trail_mono.png"/>
          <p:cNvPicPr/>
          <p:nvPr/>
        </p:nvPicPr>
        <p:blipFill>
          <a:blip r:embed="rId3">
            <a:alphaModFix amt="2353"/>
            <a:extLst/>
          </a:blip>
          <a:srcRect l="1391" t="3259" r="257" b="0"/>
          <a:stretch>
            <a:fillRect/>
          </a:stretch>
        </p:blipFill>
        <p:spPr>
          <a:xfrm>
            <a:off x="0" y="-2525712"/>
            <a:ext cx="16256000" cy="15963203"/>
          </a:xfrm>
          <a:prstGeom prst="rect">
            <a:avLst/>
          </a:prstGeom>
          <a:ln w="12700">
            <a:miter lim="400000"/>
          </a:ln>
        </p:spPr>
      </p:pic>
      <p:sp>
        <p:nvSpPr>
          <p:cNvPr id="75" name="Shape 75"/>
          <p:cNvSpPr/>
          <p:nvPr/>
        </p:nvSpPr>
        <p:spPr>
          <a:xfrm flipV="1">
            <a:off x="10631388" y="4274336"/>
            <a:ext cx="1" cy="1800355"/>
          </a:xfrm>
          <a:prstGeom prst="line">
            <a:avLst/>
          </a:prstGeom>
          <a:ln w="25400">
            <a:solidFill>
              <a:srgbClr val="00ABE6"/>
            </a:solidFill>
          </a:ln>
          <a:effectLst>
            <a:outerShdw sx="100000" sy="100000" kx="0" ky="0" algn="b" rotWithShape="0" blurRad="38100" dist="20000" dir="5400000">
              <a:srgbClr val="000000">
                <a:alpha val="38000"/>
              </a:srgbClr>
            </a:outerShdw>
          </a:effectLst>
        </p:spPr>
        <p:txBody>
          <a:bodyPr lIns="45719" rIns="45719"/>
          <a:lstStyle/>
          <a:p>
            <a:pPr lvl="0" defTabSz="457200">
              <a:defRPr sz="1200">
                <a:latin typeface="+mj-lt"/>
                <a:ea typeface="+mj-ea"/>
                <a:cs typeface="+mj-cs"/>
                <a:sym typeface="Helvetica"/>
              </a:defRPr>
            </a:pPr>
          </a:p>
        </p:txBody>
      </p:sp>
      <p:sp>
        <p:nvSpPr>
          <p:cNvPr id="76" name="Shape 76"/>
          <p:cNvSpPr/>
          <p:nvPr/>
        </p:nvSpPr>
        <p:spPr>
          <a:xfrm>
            <a:off x="10730363" y="5735477"/>
            <a:ext cx="1563550" cy="1513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sz="1800"/>
            </a:pPr>
            <a:r>
              <a:rPr sz="2400"/>
              <a:t>2007</a:t>
            </a:r>
            <a:endParaRPr sz="2400"/>
          </a:p>
          <a:p>
            <a:pPr lvl="0">
              <a:defRPr sz="1800"/>
            </a:pPr>
            <a:r>
              <a:rPr sz="2400"/>
              <a:t>Synthetic </a:t>
            </a:r>
            <a:endParaRPr sz="2400"/>
          </a:p>
          <a:p>
            <a:pPr lvl="0">
              <a:defRPr sz="1800"/>
            </a:pPr>
            <a:r>
              <a:rPr sz="2400"/>
              <a:t>Bacterial </a:t>
            </a:r>
            <a:endParaRPr sz="2400"/>
          </a:p>
          <a:p>
            <a:pPr lvl="0">
              <a:defRPr sz="1800"/>
            </a:pPr>
            <a:r>
              <a:rPr sz="2400"/>
              <a:t>Genome</a:t>
            </a:r>
          </a:p>
        </p:txBody>
      </p:sp>
      <p:sp>
        <p:nvSpPr>
          <p:cNvPr id="77" name="Shape 77"/>
          <p:cNvSpPr/>
          <p:nvPr/>
        </p:nvSpPr>
        <p:spPr>
          <a:xfrm flipV="1">
            <a:off x="13592822" y="4282307"/>
            <a:ext cx="1" cy="1800355"/>
          </a:xfrm>
          <a:prstGeom prst="line">
            <a:avLst/>
          </a:prstGeom>
          <a:ln w="25400">
            <a:solidFill>
              <a:srgbClr val="00ABE6"/>
            </a:solidFill>
          </a:ln>
          <a:effectLst>
            <a:outerShdw sx="100000" sy="100000" kx="0" ky="0" algn="b" rotWithShape="0" blurRad="38100" dist="20000" dir="5400000">
              <a:srgbClr val="000000">
                <a:alpha val="38000"/>
              </a:srgbClr>
            </a:outerShdw>
          </a:effectLst>
        </p:spPr>
        <p:txBody>
          <a:bodyPr lIns="45719" rIns="45719"/>
          <a:lstStyle/>
          <a:p>
            <a:pPr lvl="0" defTabSz="457200">
              <a:defRPr sz="1200">
                <a:latin typeface="+mj-lt"/>
                <a:ea typeface="+mj-ea"/>
                <a:cs typeface="+mj-cs"/>
                <a:sym typeface="Helvetica"/>
              </a:defRPr>
            </a:pPr>
          </a:p>
        </p:txBody>
      </p:sp>
      <p:sp>
        <p:nvSpPr>
          <p:cNvPr id="78" name="Shape 78"/>
          <p:cNvSpPr/>
          <p:nvPr/>
        </p:nvSpPr>
        <p:spPr>
          <a:xfrm>
            <a:off x="13658110" y="5743448"/>
            <a:ext cx="1729046" cy="1158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sz="1800"/>
            </a:pPr>
            <a:r>
              <a:rPr sz="2400"/>
              <a:t>2012 </a:t>
            </a:r>
            <a:endParaRPr sz="2400"/>
          </a:p>
          <a:p>
            <a:pPr lvl="0">
              <a:defRPr sz="1800"/>
            </a:pPr>
            <a:r>
              <a:rPr sz="2400"/>
              <a:t>CRISPR in </a:t>
            </a:r>
            <a:endParaRPr sz="2400"/>
          </a:p>
          <a:p>
            <a:pPr lvl="0">
              <a:defRPr sz="1800"/>
            </a:pPr>
            <a:r>
              <a:rPr sz="2400"/>
              <a:t>human cells</a:t>
            </a:r>
          </a:p>
        </p:txBody>
      </p:sp>
      <p:sp>
        <p:nvSpPr>
          <p:cNvPr id="79" name="Shape 79"/>
          <p:cNvSpPr/>
          <p:nvPr/>
        </p:nvSpPr>
        <p:spPr>
          <a:xfrm flipV="1">
            <a:off x="8031160" y="2399820"/>
            <a:ext cx="1" cy="1800355"/>
          </a:xfrm>
          <a:prstGeom prst="line">
            <a:avLst/>
          </a:prstGeom>
          <a:ln w="25400">
            <a:solidFill>
              <a:srgbClr val="00ABE6"/>
            </a:solidFill>
          </a:ln>
          <a:effectLst>
            <a:outerShdw sx="100000" sy="100000" kx="0" ky="0" algn="b" rotWithShape="0" blurRad="38100" dist="20000" dir="5400000">
              <a:srgbClr val="000000">
                <a:alpha val="38000"/>
              </a:srgbClr>
            </a:outerShdw>
          </a:effectLst>
        </p:spPr>
        <p:txBody>
          <a:bodyPr lIns="45719" rIns="45719"/>
          <a:lstStyle/>
          <a:p>
            <a:pPr lvl="0" defTabSz="457200">
              <a:defRPr sz="1200">
                <a:latin typeface="+mj-lt"/>
                <a:ea typeface="+mj-ea"/>
                <a:cs typeface="+mj-cs"/>
                <a:sym typeface="Helvetica"/>
              </a:defRPr>
            </a:pPr>
          </a:p>
        </p:txBody>
      </p:sp>
      <p:sp>
        <p:nvSpPr>
          <p:cNvPr id="80" name="Shape 80"/>
          <p:cNvSpPr/>
          <p:nvPr/>
        </p:nvSpPr>
        <p:spPr>
          <a:xfrm>
            <a:off x="8197629" y="2378053"/>
            <a:ext cx="2140557" cy="802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sz="1800"/>
            </a:pPr>
            <a:r>
              <a:rPr sz="2400"/>
              <a:t>2002</a:t>
            </a:r>
            <a:endParaRPr sz="2400"/>
          </a:p>
          <a:p>
            <a:pPr lvl="0">
              <a:defRPr sz="1800"/>
            </a:pPr>
            <a:r>
              <a:rPr sz="2400"/>
              <a:t>Synthetic Virus</a:t>
            </a:r>
          </a:p>
        </p:txBody>
      </p:sp>
      <p:sp>
        <p:nvSpPr>
          <p:cNvPr id="81" name="Shape 81"/>
          <p:cNvSpPr/>
          <p:nvPr/>
        </p:nvSpPr>
        <p:spPr>
          <a:xfrm flipV="1">
            <a:off x="1207490" y="2399820"/>
            <a:ext cx="1" cy="1800355"/>
          </a:xfrm>
          <a:prstGeom prst="line">
            <a:avLst/>
          </a:prstGeom>
          <a:ln w="25400">
            <a:solidFill>
              <a:srgbClr val="00ABE6"/>
            </a:solidFill>
          </a:ln>
          <a:effectLst>
            <a:outerShdw sx="100000" sy="100000" kx="0" ky="0" algn="b" rotWithShape="0" blurRad="38100" dist="20000" dir="5400000">
              <a:srgbClr val="000000">
                <a:alpha val="38000"/>
              </a:srgbClr>
            </a:outerShdw>
          </a:effectLst>
        </p:spPr>
        <p:txBody>
          <a:bodyPr lIns="45719" rIns="45719"/>
          <a:lstStyle/>
          <a:p>
            <a:pPr lvl="0" defTabSz="457200">
              <a:defRPr sz="1200">
                <a:latin typeface="+mj-lt"/>
                <a:ea typeface="+mj-ea"/>
                <a:cs typeface="+mj-cs"/>
                <a:sym typeface="Helvetica"/>
              </a:defRPr>
            </a:pPr>
          </a:p>
        </p:txBody>
      </p:sp>
      <p:sp>
        <p:nvSpPr>
          <p:cNvPr id="82" name="Shape 82"/>
          <p:cNvSpPr/>
          <p:nvPr/>
        </p:nvSpPr>
        <p:spPr>
          <a:xfrm>
            <a:off x="1282030" y="2390753"/>
            <a:ext cx="2176871" cy="802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sz="1800"/>
            </a:pPr>
            <a:r>
              <a:rPr sz="2400"/>
              <a:t>1972</a:t>
            </a:r>
            <a:endParaRPr sz="2400"/>
          </a:p>
          <a:p>
            <a:pPr lvl="0">
              <a:defRPr sz="1800"/>
            </a:pPr>
            <a:r>
              <a:rPr sz="2400"/>
              <a:t>Synthetic Gene</a:t>
            </a:r>
          </a:p>
        </p:txBody>
      </p:sp>
      <p:sp>
        <p:nvSpPr>
          <p:cNvPr id="83" name="Shape 83"/>
          <p:cNvSpPr/>
          <p:nvPr/>
        </p:nvSpPr>
        <p:spPr>
          <a:xfrm flipV="1">
            <a:off x="7078129" y="4311251"/>
            <a:ext cx="1" cy="1800355"/>
          </a:xfrm>
          <a:prstGeom prst="line">
            <a:avLst/>
          </a:prstGeom>
          <a:ln w="25400">
            <a:solidFill>
              <a:srgbClr val="00ABE6"/>
            </a:solidFill>
          </a:ln>
          <a:effectLst>
            <a:outerShdw sx="100000" sy="100000" kx="0" ky="0" algn="b" rotWithShape="0" blurRad="38100" dist="20000" dir="5400000">
              <a:srgbClr val="000000">
                <a:alpha val="38000"/>
              </a:srgbClr>
            </a:outerShdw>
          </a:effectLst>
        </p:spPr>
        <p:txBody>
          <a:bodyPr lIns="45719" rIns="45719"/>
          <a:lstStyle/>
          <a:p>
            <a:pPr lvl="0" defTabSz="457200">
              <a:defRPr sz="1200">
                <a:latin typeface="+mj-lt"/>
                <a:ea typeface="+mj-ea"/>
                <a:cs typeface="+mj-cs"/>
                <a:sym typeface="Helvetica"/>
              </a:defRPr>
            </a:pPr>
          </a:p>
        </p:txBody>
      </p:sp>
      <p:sp>
        <p:nvSpPr>
          <p:cNvPr id="84" name="Shape 84"/>
          <p:cNvSpPr/>
          <p:nvPr/>
        </p:nvSpPr>
        <p:spPr>
          <a:xfrm>
            <a:off x="7153015" y="5739799"/>
            <a:ext cx="2382402" cy="1158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sz="1800"/>
            </a:pPr>
            <a:r>
              <a:rPr sz="2400"/>
              <a:t>2000</a:t>
            </a:r>
            <a:endParaRPr sz="2400"/>
          </a:p>
          <a:p>
            <a:pPr lvl="0">
              <a:defRPr sz="1800"/>
            </a:pPr>
            <a:r>
              <a:rPr sz="2400"/>
              <a:t>Engineered </a:t>
            </a:r>
            <a:endParaRPr sz="2400"/>
          </a:p>
          <a:p>
            <a:pPr lvl="0">
              <a:defRPr sz="1800"/>
            </a:pPr>
            <a:r>
              <a:rPr sz="2400"/>
              <a:t>Bacterial System</a:t>
            </a:r>
          </a:p>
        </p:txBody>
      </p:sp>
      <p:sp>
        <p:nvSpPr>
          <p:cNvPr id="85" name="Shape 85"/>
          <p:cNvSpPr/>
          <p:nvPr/>
        </p:nvSpPr>
        <p:spPr>
          <a:xfrm>
            <a:off x="5404277" y="2374266"/>
            <a:ext cx="2076858" cy="1158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sz="1800"/>
            </a:pPr>
            <a:r>
              <a:rPr sz="2400"/>
              <a:t>1990s</a:t>
            </a:r>
            <a:endParaRPr sz="2400"/>
          </a:p>
          <a:p>
            <a:pPr lvl="0">
              <a:defRPr sz="1800"/>
            </a:pPr>
            <a:r>
              <a:rPr sz="2400"/>
              <a:t>Sequencing</a:t>
            </a:r>
            <a:endParaRPr sz="2400"/>
          </a:p>
          <a:p>
            <a:pPr lvl="0">
              <a:defRPr sz="1800"/>
            </a:pPr>
            <a:r>
              <a:rPr sz="2400"/>
              <a:t>Advancements</a:t>
            </a:r>
          </a:p>
        </p:txBody>
      </p:sp>
      <p:sp>
        <p:nvSpPr>
          <p:cNvPr id="86" name="Shape 86"/>
          <p:cNvSpPr/>
          <p:nvPr/>
        </p:nvSpPr>
        <p:spPr>
          <a:xfrm flipV="1">
            <a:off x="5310179" y="2400203"/>
            <a:ext cx="1" cy="1682422"/>
          </a:xfrm>
          <a:prstGeom prst="line">
            <a:avLst/>
          </a:prstGeom>
          <a:ln w="25400">
            <a:solidFill>
              <a:srgbClr val="00ABE6"/>
            </a:solidFill>
          </a:ln>
          <a:effectLst>
            <a:outerShdw sx="100000" sy="100000" kx="0" ky="0" algn="b" rotWithShape="0" blurRad="38100" dist="20000" dir="5400000">
              <a:srgbClr val="000000">
                <a:alpha val="38000"/>
              </a:srgbClr>
            </a:outerShdw>
          </a:effectLst>
        </p:spPr>
        <p:txBody>
          <a:bodyPr lIns="45719" rIns="45719"/>
          <a:lstStyle/>
          <a:p>
            <a:pPr lvl="0" defTabSz="457200">
              <a:defRPr sz="1200">
                <a:latin typeface="+mj-lt"/>
                <a:ea typeface="+mj-ea"/>
                <a:cs typeface="+mj-cs"/>
                <a:sym typeface="Helvetica"/>
              </a:defRPr>
            </a:pPr>
          </a:p>
        </p:txBody>
      </p:sp>
      <p:sp>
        <p:nvSpPr>
          <p:cNvPr id="87" name="Shape 87"/>
          <p:cNvSpPr/>
          <p:nvPr/>
        </p:nvSpPr>
        <p:spPr>
          <a:xfrm flipV="1">
            <a:off x="12504279" y="2395904"/>
            <a:ext cx="1" cy="1800355"/>
          </a:xfrm>
          <a:prstGeom prst="line">
            <a:avLst/>
          </a:prstGeom>
          <a:ln w="25400">
            <a:solidFill>
              <a:srgbClr val="00ABE6"/>
            </a:solidFill>
          </a:ln>
          <a:effectLst>
            <a:outerShdw sx="100000" sy="100000" kx="0" ky="0" algn="b" rotWithShape="0" blurRad="38100" dist="20000" dir="5400000">
              <a:srgbClr val="000000">
                <a:alpha val="38000"/>
              </a:srgbClr>
            </a:outerShdw>
          </a:effectLst>
        </p:spPr>
        <p:txBody>
          <a:bodyPr lIns="45719" rIns="45719"/>
          <a:lstStyle/>
          <a:p>
            <a:pPr lvl="0" defTabSz="457200">
              <a:defRPr sz="1200">
                <a:latin typeface="+mj-lt"/>
                <a:ea typeface="+mj-ea"/>
                <a:cs typeface="+mj-cs"/>
                <a:sym typeface="Helvetica"/>
              </a:defRPr>
            </a:pPr>
          </a:p>
        </p:txBody>
      </p:sp>
      <p:sp>
        <p:nvSpPr>
          <p:cNvPr id="88" name="Shape 88"/>
          <p:cNvSpPr/>
          <p:nvPr/>
        </p:nvSpPr>
        <p:spPr>
          <a:xfrm flipV="1">
            <a:off x="3114719" y="4311251"/>
            <a:ext cx="1" cy="1800355"/>
          </a:xfrm>
          <a:prstGeom prst="line">
            <a:avLst/>
          </a:prstGeom>
          <a:ln w="25400">
            <a:solidFill>
              <a:srgbClr val="00ABE6"/>
            </a:solidFill>
          </a:ln>
          <a:effectLst>
            <a:outerShdw sx="100000" sy="100000" kx="0" ky="0" algn="b" rotWithShape="0" blurRad="38100" dist="20000" dir="5400000">
              <a:srgbClr val="000000">
                <a:alpha val="38000"/>
              </a:srgbClr>
            </a:outerShdw>
          </a:effectLst>
        </p:spPr>
        <p:txBody>
          <a:bodyPr lIns="45719" rIns="45719"/>
          <a:lstStyle/>
          <a:p>
            <a:pPr lvl="0" defTabSz="457200">
              <a:defRPr sz="1200">
                <a:latin typeface="+mj-lt"/>
                <a:ea typeface="+mj-ea"/>
                <a:cs typeface="+mj-cs"/>
                <a:sym typeface="Helvetica"/>
              </a:defRPr>
            </a:pPr>
          </a:p>
        </p:txBody>
      </p:sp>
      <p:sp>
        <p:nvSpPr>
          <p:cNvPr id="89" name="Shape 89"/>
          <p:cNvSpPr/>
          <p:nvPr/>
        </p:nvSpPr>
        <p:spPr>
          <a:xfrm>
            <a:off x="3230240" y="5734292"/>
            <a:ext cx="2674403" cy="802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sz="1800"/>
            </a:pPr>
            <a:r>
              <a:rPr sz="2400"/>
              <a:t>1981</a:t>
            </a:r>
            <a:endParaRPr sz="2400"/>
          </a:p>
          <a:p>
            <a:pPr lvl="0">
              <a:defRPr sz="1800"/>
            </a:pPr>
            <a:r>
              <a:rPr sz="2400"/>
              <a:t>Transgenic Animals</a:t>
            </a:r>
          </a:p>
        </p:txBody>
      </p:sp>
      <p:sp>
        <p:nvSpPr>
          <p:cNvPr id="90" name="Shape 90"/>
          <p:cNvSpPr/>
          <p:nvPr/>
        </p:nvSpPr>
        <p:spPr>
          <a:xfrm flipH="1">
            <a:off x="5013446" y="4089661"/>
            <a:ext cx="2076858" cy="1"/>
          </a:xfrm>
          <a:prstGeom prst="line">
            <a:avLst/>
          </a:prstGeom>
          <a:ln w="25400">
            <a:solidFill>
              <a:srgbClr val="00ABE6"/>
            </a:solidFill>
          </a:ln>
          <a:effectLst>
            <a:outerShdw sx="100000" sy="100000" kx="0" ky="0" algn="b" rotWithShape="0" blurRad="38100" dist="20000" dir="5400000">
              <a:srgbClr val="000000">
                <a:alpha val="38000"/>
              </a:srgbClr>
            </a:outerShdw>
          </a:effectLst>
        </p:spPr>
        <p:txBody>
          <a:bodyPr lIns="45719" rIns="45719"/>
          <a:lstStyle/>
          <a:p>
            <a:pPr lvl="0" defTabSz="457200">
              <a:defRPr sz="1200">
                <a:latin typeface="+mj-lt"/>
                <a:ea typeface="+mj-ea"/>
                <a:cs typeface="+mj-cs"/>
                <a:sym typeface="Helvetica"/>
              </a:defRPr>
            </a:pPr>
          </a:p>
        </p:txBody>
      </p:sp>
      <p:sp>
        <p:nvSpPr>
          <p:cNvPr id="91" name="Shape 91"/>
          <p:cNvSpPr/>
          <p:nvPr/>
        </p:nvSpPr>
        <p:spPr>
          <a:xfrm>
            <a:off x="12613979" y="2399666"/>
            <a:ext cx="1563549" cy="11582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sz="1800"/>
            </a:pPr>
            <a:r>
              <a:rPr sz="2400"/>
              <a:t>2010</a:t>
            </a:r>
            <a:endParaRPr sz="2400"/>
          </a:p>
          <a:p>
            <a:pPr lvl="0">
              <a:defRPr sz="1800"/>
            </a:pPr>
            <a:r>
              <a:rPr sz="2400"/>
              <a:t>Synthetic </a:t>
            </a:r>
            <a:endParaRPr sz="2400"/>
          </a:p>
          <a:p>
            <a:pPr lvl="0">
              <a:defRPr sz="1800"/>
            </a:pPr>
            <a:r>
              <a:rPr sz="2400"/>
              <a:t>Bacterium</a:t>
            </a:r>
          </a:p>
        </p:txBody>
      </p:sp>
      <p:sp>
        <p:nvSpPr>
          <p:cNvPr id="92" name="Shape 92"/>
          <p:cNvSpPr/>
          <p:nvPr/>
        </p:nvSpPr>
        <p:spPr>
          <a:xfrm>
            <a:off x="665644" y="4249097"/>
            <a:ext cx="14731033" cy="1"/>
          </a:xfrm>
          <a:prstGeom prst="line">
            <a:avLst/>
          </a:prstGeom>
          <a:ln w="101600">
            <a:solidFill>
              <a:srgbClr val="00ABE6"/>
            </a:solidFill>
          </a:ln>
          <a:effectLst>
            <a:outerShdw sx="100000" sy="100000" kx="0" ky="0" algn="b" rotWithShape="0" blurRad="38100" dist="20000" dir="5400000">
              <a:srgbClr val="000000">
                <a:alpha val="38000"/>
              </a:srgbClr>
            </a:outerShdw>
          </a:effectLst>
        </p:spPr>
        <p:txBody>
          <a:bodyPr lIns="0" tIns="0" rIns="0" bIns="0"/>
          <a:lstStyle/>
          <a:p>
            <a:pPr lvl="0" defTabSz="457200">
              <a:defRPr sz="1200">
                <a:latin typeface="+mj-lt"/>
                <a:ea typeface="+mj-ea"/>
                <a:cs typeface="+mj-cs"/>
                <a:sym typeface="Helvetica"/>
              </a:defRPr>
            </a:pPr>
          </a:p>
        </p:txBody>
      </p:sp>
    </p:spTree>
  </p:cSld>
  <p:clrMapOvr>
    <a:masterClrMapping/>
  </p:clrMapOvr>
  <p:transition spd="med" advClick="1">
    <p:dissolve/>
  </p:transition>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6" name="Tinkercell.jpg"/>
          <p:cNvPicPr/>
          <p:nvPr/>
        </p:nvPicPr>
        <p:blipFill>
          <a:blip r:embed="rId3">
            <a:extLst/>
          </a:blip>
          <a:stretch>
            <a:fillRect/>
          </a:stretch>
        </p:blipFill>
        <p:spPr>
          <a:xfrm>
            <a:off x="10576882" y="2067075"/>
            <a:ext cx="5696431" cy="4129913"/>
          </a:xfrm>
          <a:prstGeom prst="rect">
            <a:avLst/>
          </a:prstGeom>
          <a:ln w="12700">
            <a:miter lim="400000"/>
          </a:ln>
        </p:spPr>
      </p:pic>
      <p:sp>
        <p:nvSpPr>
          <p:cNvPr id="97" name="Shape 97"/>
          <p:cNvSpPr/>
          <p:nvPr>
            <p:ph type="title"/>
          </p:nvPr>
        </p:nvSpPr>
        <p:spPr>
          <a:prstGeom prst="rect">
            <a:avLst/>
          </a:prstGeom>
        </p:spPr>
        <p:txBody>
          <a:bodyPr/>
          <a:lstStyle/>
          <a:p>
            <a:pPr lvl="0">
              <a:defRPr sz="1800">
                <a:solidFill>
                  <a:srgbClr val="000000"/>
                </a:solidFill>
              </a:defRPr>
            </a:pPr>
            <a:r>
              <a:rPr sz="4500">
                <a:solidFill>
                  <a:srgbClr val="0696D7"/>
                </a:solidFill>
              </a:rPr>
              <a:t>Why Biology?</a:t>
            </a:r>
          </a:p>
        </p:txBody>
      </p:sp>
      <p:pic>
        <p:nvPicPr>
          <p:cNvPr id="98" name="Screen Shot 2015-06-22 at 3.10.13 PM.png"/>
          <p:cNvPicPr/>
          <p:nvPr/>
        </p:nvPicPr>
        <p:blipFill>
          <a:blip r:embed="rId4">
            <a:extLst/>
          </a:blip>
          <a:stretch>
            <a:fillRect/>
          </a:stretch>
        </p:blipFill>
        <p:spPr>
          <a:xfrm>
            <a:off x="6035610" y="2035417"/>
            <a:ext cx="4537101" cy="2495989"/>
          </a:xfrm>
          <a:prstGeom prst="rect">
            <a:avLst/>
          </a:prstGeom>
          <a:ln w="12700">
            <a:miter lim="400000"/>
          </a:ln>
        </p:spPr>
      </p:pic>
      <p:pic>
        <p:nvPicPr>
          <p:cNvPr id="99" name="main_window.gif"/>
          <p:cNvPicPr/>
          <p:nvPr/>
        </p:nvPicPr>
        <p:blipFill>
          <a:blip r:embed="rId5">
            <a:extLst/>
          </a:blip>
          <a:stretch>
            <a:fillRect/>
          </a:stretch>
        </p:blipFill>
        <p:spPr>
          <a:xfrm>
            <a:off x="-8006" y="-184296"/>
            <a:ext cx="6085268" cy="5036654"/>
          </a:xfrm>
          <a:prstGeom prst="rect">
            <a:avLst/>
          </a:prstGeom>
          <a:ln w="12700">
            <a:miter lim="400000"/>
          </a:ln>
        </p:spPr>
      </p:pic>
      <p:pic>
        <p:nvPicPr>
          <p:cNvPr id="100" name="800px-BBa_1189018_SBOL.png"/>
          <p:cNvPicPr/>
          <p:nvPr/>
        </p:nvPicPr>
        <p:blipFill>
          <a:blip r:embed="rId6">
            <a:extLst/>
          </a:blip>
          <a:stretch>
            <a:fillRect/>
          </a:stretch>
        </p:blipFill>
        <p:spPr>
          <a:xfrm>
            <a:off x="6089372" y="-3499"/>
            <a:ext cx="10160001" cy="2057401"/>
          </a:xfrm>
          <a:prstGeom prst="rect">
            <a:avLst/>
          </a:prstGeom>
          <a:ln w="12700">
            <a:miter lim="400000"/>
          </a:ln>
        </p:spPr>
      </p:pic>
      <p:pic>
        <p:nvPicPr>
          <p:cNvPr id="101" name="benchling_editor.png"/>
          <p:cNvPicPr/>
          <p:nvPr/>
        </p:nvPicPr>
        <p:blipFill>
          <a:blip r:embed="rId7">
            <a:extLst/>
          </a:blip>
          <a:stretch>
            <a:fillRect/>
          </a:stretch>
        </p:blipFill>
        <p:spPr>
          <a:xfrm>
            <a:off x="-17181" y="4676638"/>
            <a:ext cx="7935160" cy="4462184"/>
          </a:xfrm>
          <a:prstGeom prst="rect">
            <a:avLst/>
          </a:prstGeom>
          <a:ln w="12700">
            <a:miter lim="400000"/>
          </a:ln>
        </p:spPr>
      </p:pic>
      <p:pic>
        <p:nvPicPr>
          <p:cNvPr id="102" name="pymol_snap.png"/>
          <p:cNvPicPr/>
          <p:nvPr/>
        </p:nvPicPr>
        <p:blipFill>
          <a:blip r:embed="rId8">
            <a:extLst/>
          </a:blip>
          <a:stretch>
            <a:fillRect/>
          </a:stretch>
        </p:blipFill>
        <p:spPr>
          <a:xfrm>
            <a:off x="7929098" y="4698638"/>
            <a:ext cx="8334719" cy="6928056"/>
          </a:xfrm>
          <a:prstGeom prst="rect">
            <a:avLst/>
          </a:prstGeom>
          <a:ln w="12700">
            <a:miter lim="400000"/>
          </a:ln>
        </p:spPr>
      </p:pic>
    </p:spTree>
  </p:cSld>
  <p:clrMapOvr>
    <a:masterClrMapping/>
  </p:clrMapOvr>
  <p:transition spd="fast" advClick="1">
    <p:wipe dir="r"/>
  </p:transition>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 name="Shape 106"/>
          <p:cNvSpPr/>
          <p:nvPr>
            <p:ph type="title"/>
          </p:nvPr>
        </p:nvSpPr>
        <p:spPr>
          <a:prstGeom prst="rect">
            <a:avLst/>
          </a:prstGeom>
        </p:spPr>
        <p:txBody>
          <a:bodyPr/>
          <a:lstStyle/>
          <a:p>
            <a:pPr lvl="0">
              <a:defRPr sz="1800">
                <a:solidFill>
                  <a:srgbClr val="000000"/>
                </a:solidFill>
              </a:defRPr>
            </a:pPr>
            <a:r>
              <a:rPr sz="4500">
                <a:solidFill>
                  <a:srgbClr val="0696D7"/>
                </a:solidFill>
              </a:rPr>
              <a:t>Biological Research</a:t>
            </a:r>
            <a:endParaRPr sz="4500">
              <a:solidFill>
                <a:srgbClr val="0696D7"/>
              </a:solidFill>
            </a:endParaRPr>
          </a:p>
          <a:p>
            <a:pPr lvl="0">
              <a:defRPr sz="1800">
                <a:solidFill>
                  <a:srgbClr val="000000"/>
                </a:solidFill>
              </a:defRPr>
            </a:pPr>
            <a:r>
              <a:rPr sz="3600">
                <a:solidFill>
                  <a:srgbClr val="0696D7"/>
                </a:solidFill>
              </a:rPr>
              <a:t>Problems Today</a:t>
            </a:r>
          </a:p>
        </p:txBody>
      </p:sp>
      <p:pic>
        <p:nvPicPr>
          <p:cNvPr id="107" name="Molecular-Biology-Lab.jpg"/>
          <p:cNvPicPr/>
          <p:nvPr/>
        </p:nvPicPr>
        <p:blipFill>
          <a:blip r:embed="rId3">
            <a:extLst/>
          </a:blip>
          <a:stretch>
            <a:fillRect/>
          </a:stretch>
        </p:blipFill>
        <p:spPr>
          <a:xfrm>
            <a:off x="8396661" y="-615472"/>
            <a:ext cx="12976419" cy="9217233"/>
          </a:xfrm>
          <a:prstGeom prst="rect">
            <a:avLst/>
          </a:prstGeom>
          <a:ln w="12700">
            <a:miter lim="400000"/>
          </a:ln>
        </p:spPr>
      </p:pic>
      <p:sp>
        <p:nvSpPr>
          <p:cNvPr id="108" name="Shape 108"/>
          <p:cNvSpPr/>
          <p:nvPr>
            <p:ph type="body" idx="1"/>
          </p:nvPr>
        </p:nvSpPr>
        <p:spPr>
          <a:xfrm>
            <a:off x="812880" y="1890185"/>
            <a:ext cx="7109322" cy="7253816"/>
          </a:xfrm>
          <a:prstGeom prst="rect">
            <a:avLst/>
          </a:prstGeom>
        </p:spPr>
        <p:txBody>
          <a:bodyPr/>
          <a:lstStyle/>
          <a:p>
            <a:pPr lvl="0" marL="587256" indent="-480568">
              <a:defRPr sz="1800"/>
            </a:pPr>
            <a:r>
              <a:rPr sz="4300"/>
              <a:t>Time</a:t>
            </a:r>
            <a:endParaRPr sz="4300"/>
          </a:p>
          <a:p>
            <a:pPr lvl="0" marL="587256" indent="-480568">
              <a:defRPr sz="1800"/>
            </a:pPr>
            <a:r>
              <a:rPr sz="4300"/>
              <a:t>Humans</a:t>
            </a:r>
            <a:endParaRPr sz="4300"/>
          </a:p>
          <a:p>
            <a:pPr lvl="0" marL="587256" indent="-480568">
              <a:defRPr sz="1800"/>
            </a:pPr>
            <a:endParaRPr sz="4300"/>
          </a:p>
          <a:p>
            <a:pPr lvl="0" marL="587256" indent="-480568">
              <a:defRPr sz="1800"/>
            </a:pPr>
            <a:r>
              <a:rPr sz="4300"/>
              <a:t>Reproducibility crisis</a:t>
            </a:r>
            <a:endParaRPr sz="4300"/>
          </a:p>
          <a:p>
            <a:pPr lvl="0" marL="587256" indent="-480568">
              <a:defRPr sz="1800"/>
            </a:pPr>
            <a:r>
              <a:rPr sz="4300"/>
              <a:t>Publication</a:t>
            </a:r>
            <a:endParaRPr sz="4300"/>
          </a:p>
          <a:p>
            <a:pPr lvl="0" marL="587256" indent="-480568">
              <a:defRPr sz="1800"/>
            </a:pPr>
            <a:r>
              <a:rPr sz="4300"/>
              <a:t>Inconsistent data schemas</a:t>
            </a:r>
            <a:endParaRPr sz="4300"/>
          </a:p>
          <a:p>
            <a:pPr lvl="0" marL="587256" indent="-480568">
              <a:defRPr sz="1800"/>
            </a:pPr>
            <a:endParaRPr sz="4300"/>
          </a:p>
          <a:p>
            <a:pPr lvl="0" marL="587256" indent="-480568">
              <a:defRPr sz="1800"/>
            </a:pPr>
            <a:r>
              <a:rPr sz="4300"/>
              <a:t>Ordering</a:t>
            </a:r>
            <a:endParaRPr sz="4300"/>
          </a:p>
          <a:p>
            <a:pPr lvl="0" marL="587256" indent="-480568">
              <a:defRPr sz="1800"/>
            </a:pPr>
            <a:endParaRPr sz="4300"/>
          </a:p>
          <a:p>
            <a:pPr lvl="0" marL="587256" indent="-480568">
              <a:defRPr sz="1800"/>
            </a:pPr>
            <a:r>
              <a:rPr sz="4300"/>
              <a:t>Simulation</a:t>
            </a:r>
          </a:p>
        </p:txBody>
      </p:sp>
    </p:spTree>
  </p:cSld>
  <p:clrMapOvr>
    <a:masterClrMapping/>
  </p:clrMapOvr>
  <p:transition spd="fast" advClick="1">
    <p:dissolve/>
  </p:transition>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 name="Shape 112"/>
          <p:cNvSpPr/>
          <p:nvPr>
            <p:ph type="title"/>
          </p:nvPr>
        </p:nvSpPr>
        <p:spPr>
          <a:prstGeom prst="rect">
            <a:avLst/>
          </a:prstGeom>
        </p:spPr>
        <p:txBody>
          <a:bodyPr/>
          <a:lstStyle/>
          <a:p>
            <a:pPr lvl="0">
              <a:defRPr sz="1800">
                <a:solidFill>
                  <a:srgbClr val="000000"/>
                </a:solidFill>
              </a:defRPr>
            </a:pPr>
            <a:r>
              <a:rPr sz="4500">
                <a:solidFill>
                  <a:srgbClr val="0696D7"/>
                </a:solidFill>
              </a:rPr>
              <a:t>Biological Research</a:t>
            </a:r>
            <a:endParaRPr sz="4500">
              <a:solidFill>
                <a:srgbClr val="0696D7"/>
              </a:solidFill>
            </a:endParaRPr>
          </a:p>
          <a:p>
            <a:pPr lvl="0">
              <a:defRPr sz="1800">
                <a:solidFill>
                  <a:srgbClr val="000000"/>
                </a:solidFill>
              </a:defRPr>
            </a:pPr>
            <a:r>
              <a:rPr sz="3600">
                <a:solidFill>
                  <a:srgbClr val="0696D7"/>
                </a:solidFill>
              </a:rPr>
              <a:t>Problems Today</a:t>
            </a:r>
          </a:p>
        </p:txBody>
      </p:sp>
      <p:pic>
        <p:nvPicPr>
          <p:cNvPr id="113" name="Screen Shot 2015-06-14 at 9.42.02 PM-enhanced.png"/>
          <p:cNvPicPr/>
          <p:nvPr/>
        </p:nvPicPr>
        <p:blipFill>
          <a:blip r:embed="rId3">
            <a:extLst/>
          </a:blip>
          <a:stretch>
            <a:fillRect/>
          </a:stretch>
        </p:blipFill>
        <p:spPr>
          <a:xfrm>
            <a:off x="8220050" y="1903715"/>
            <a:ext cx="7588324" cy="5525690"/>
          </a:xfrm>
          <a:prstGeom prst="rect">
            <a:avLst/>
          </a:prstGeom>
          <a:ln w="3175">
            <a:miter lim="400000"/>
          </a:ln>
        </p:spPr>
      </p:pic>
      <p:sp>
        <p:nvSpPr>
          <p:cNvPr id="114" name="Shape 114"/>
          <p:cNvSpPr/>
          <p:nvPr>
            <p:ph type="body" idx="1"/>
          </p:nvPr>
        </p:nvSpPr>
        <p:spPr>
          <a:xfrm>
            <a:off x="812880" y="1890185"/>
            <a:ext cx="7109322" cy="7253816"/>
          </a:xfrm>
          <a:prstGeom prst="rect">
            <a:avLst/>
          </a:prstGeom>
        </p:spPr>
        <p:txBody>
          <a:bodyPr/>
          <a:lstStyle/>
          <a:p>
            <a:pPr lvl="0" marL="587256" indent="-480568">
              <a:defRPr sz="1800"/>
            </a:pPr>
            <a:r>
              <a:rPr sz="4300"/>
              <a:t>Time</a:t>
            </a:r>
            <a:endParaRPr sz="4300"/>
          </a:p>
          <a:p>
            <a:pPr lvl="0" marL="587256" indent="-480568">
              <a:defRPr sz="1800"/>
            </a:pPr>
            <a:r>
              <a:rPr sz="4300"/>
              <a:t>Humans</a:t>
            </a:r>
            <a:endParaRPr sz="4300"/>
          </a:p>
          <a:p>
            <a:pPr lvl="0" marL="587256" indent="-480568">
              <a:defRPr sz="1800"/>
            </a:pPr>
            <a:endParaRPr sz="4300"/>
          </a:p>
          <a:p>
            <a:pPr lvl="0" marL="587256" indent="-480568">
              <a:defRPr sz="1800"/>
            </a:pPr>
            <a:r>
              <a:rPr sz="4300"/>
              <a:t>Reproducibility crisis</a:t>
            </a:r>
            <a:endParaRPr sz="4300"/>
          </a:p>
          <a:p>
            <a:pPr lvl="0" marL="587256" indent="-480568">
              <a:defRPr sz="1800"/>
            </a:pPr>
            <a:r>
              <a:rPr sz="4300"/>
              <a:t>Publication</a:t>
            </a:r>
            <a:endParaRPr sz="4300"/>
          </a:p>
          <a:p>
            <a:pPr lvl="0" marL="587256" indent="-480568">
              <a:defRPr sz="1800"/>
            </a:pPr>
            <a:r>
              <a:rPr sz="4300"/>
              <a:t>Inconsistent data schemas</a:t>
            </a:r>
            <a:endParaRPr sz="4300"/>
          </a:p>
          <a:p>
            <a:pPr lvl="0" marL="587256" indent="-480568">
              <a:defRPr sz="1800"/>
            </a:pPr>
            <a:endParaRPr sz="4300"/>
          </a:p>
          <a:p>
            <a:pPr lvl="0" marL="587256" indent="-480568">
              <a:defRPr sz="1800"/>
            </a:pPr>
            <a:r>
              <a:rPr sz="4300"/>
              <a:t>Ordering</a:t>
            </a:r>
            <a:endParaRPr sz="4300"/>
          </a:p>
          <a:p>
            <a:pPr lvl="0" marL="587256" indent="-480568">
              <a:defRPr sz="1800"/>
            </a:pPr>
            <a:endParaRPr sz="4300"/>
          </a:p>
          <a:p>
            <a:pPr lvl="0" marL="587256" indent="-480568">
              <a:defRPr sz="1800"/>
            </a:pPr>
            <a:r>
              <a:rPr sz="4300"/>
              <a:t>Simulation</a:t>
            </a:r>
          </a:p>
        </p:txBody>
      </p:sp>
    </p:spTree>
  </p:cSld>
  <p:clrMapOvr>
    <a:masterClrMapping/>
  </p:clrMapOvr>
  <p:transition spd="fast" advClick="1">
    <p:dissolve/>
  </p:transition>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8" name="trail_mono.png"/>
          <p:cNvPicPr/>
          <p:nvPr/>
        </p:nvPicPr>
        <p:blipFill>
          <a:blip r:embed="rId3">
            <a:alphaModFix amt="2353"/>
            <a:extLst/>
          </a:blip>
          <a:srcRect l="1391" t="3259" r="257" b="0"/>
          <a:stretch>
            <a:fillRect/>
          </a:stretch>
        </p:blipFill>
        <p:spPr>
          <a:xfrm>
            <a:off x="0" y="-2538412"/>
            <a:ext cx="16256000" cy="15963203"/>
          </a:xfrm>
          <a:prstGeom prst="rect">
            <a:avLst/>
          </a:prstGeom>
          <a:ln w="12700">
            <a:miter lim="400000"/>
          </a:ln>
        </p:spPr>
      </p:pic>
      <p:sp>
        <p:nvSpPr>
          <p:cNvPr id="119" name="Shape 119"/>
          <p:cNvSpPr/>
          <p:nvPr/>
        </p:nvSpPr>
        <p:spPr>
          <a:xfrm>
            <a:off x="1630346" y="2843161"/>
            <a:ext cx="1270001" cy="12700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00ABE6"/>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lgn="ctr"/>
          </a:lstStyle>
          <a:p>
            <a:pPr lvl="0">
              <a:defRPr sz="1800"/>
            </a:pPr>
            <a:r>
              <a:rPr sz="3200"/>
              <a:t>D</a:t>
            </a:r>
          </a:p>
        </p:txBody>
      </p:sp>
      <p:sp>
        <p:nvSpPr>
          <p:cNvPr id="120" name="Shape 120"/>
          <p:cNvSpPr/>
          <p:nvPr/>
        </p:nvSpPr>
        <p:spPr>
          <a:xfrm>
            <a:off x="5538782" y="2843161"/>
            <a:ext cx="1270001" cy="12700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00ABE6"/>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0" tIns="0" rIns="0" bIns="0" anchor="ctr"/>
          <a:lstStyle>
            <a:lvl1pPr algn="ctr"/>
          </a:lstStyle>
          <a:p>
            <a:pPr lvl="0">
              <a:defRPr sz="1800"/>
            </a:pPr>
            <a:r>
              <a:rPr sz="3200"/>
              <a:t>B</a:t>
            </a:r>
          </a:p>
        </p:txBody>
      </p:sp>
      <p:sp>
        <p:nvSpPr>
          <p:cNvPr id="121" name="Shape 121"/>
          <p:cNvSpPr/>
          <p:nvPr/>
        </p:nvSpPr>
        <p:spPr>
          <a:xfrm>
            <a:off x="9447217" y="2843161"/>
            <a:ext cx="1270001" cy="12700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00ABE6"/>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0" tIns="0" rIns="0" bIns="0" anchor="ctr"/>
          <a:lstStyle>
            <a:lvl1pPr algn="ctr"/>
          </a:lstStyle>
          <a:p>
            <a:pPr lvl="0">
              <a:defRPr sz="1800"/>
            </a:pPr>
            <a:r>
              <a:rPr sz="3200"/>
              <a:t>T</a:t>
            </a:r>
          </a:p>
        </p:txBody>
      </p:sp>
      <p:sp>
        <p:nvSpPr>
          <p:cNvPr id="122" name="Shape 122"/>
          <p:cNvSpPr/>
          <p:nvPr/>
        </p:nvSpPr>
        <p:spPr>
          <a:xfrm>
            <a:off x="13355654" y="2843161"/>
            <a:ext cx="1270001" cy="12700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00ABE6"/>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0" tIns="0" rIns="0" bIns="0" anchor="ctr"/>
          <a:lstStyle>
            <a:lvl1pPr algn="ctr"/>
          </a:lstStyle>
          <a:p>
            <a:pPr lvl="0">
              <a:defRPr sz="1800"/>
            </a:pPr>
            <a:r>
              <a:rPr sz="3200"/>
              <a:t>L</a:t>
            </a:r>
          </a:p>
        </p:txBody>
      </p:sp>
      <p:sp>
        <p:nvSpPr>
          <p:cNvPr id="123" name="Shape 123"/>
          <p:cNvSpPr/>
          <p:nvPr/>
        </p:nvSpPr>
        <p:spPr>
          <a:xfrm flipV="1">
            <a:off x="1634836" y="5251916"/>
            <a:ext cx="12986328" cy="1"/>
          </a:xfrm>
          <a:prstGeom prst="line">
            <a:avLst/>
          </a:prstGeom>
          <a:ln w="88900">
            <a:solidFill>
              <a:srgbClr val="00ABE6"/>
            </a:solidFill>
            <a:tailEnd type="triangle"/>
          </a:ln>
          <a:effectLst>
            <a:outerShdw sx="100000" sy="100000" kx="0" ky="0" algn="b" rotWithShape="0" blurRad="123405" dist="20000" dir="5400000">
              <a:srgbClr val="000000">
                <a:alpha val="38000"/>
              </a:srgbClr>
            </a:outerShdw>
          </a:effectLst>
        </p:spPr>
        <p:txBody>
          <a:bodyPr lIns="0" tIns="0" rIns="0" bIns="0"/>
          <a:lstStyle/>
          <a:p>
            <a:pPr lvl="0" defTabSz="457200">
              <a:defRPr sz="1200">
                <a:latin typeface="+mj-lt"/>
                <a:ea typeface="+mj-ea"/>
                <a:cs typeface="+mj-cs"/>
                <a:sym typeface="Helvetica"/>
              </a:defRPr>
            </a:pPr>
          </a:p>
        </p:txBody>
      </p:sp>
    </p:spTree>
  </p:cSld>
  <p:clrMapOvr>
    <a:masterClrMapping/>
  </p:clrMapOvr>
  <p:transition spd="fast" advClick="1">
    <p:dissolve/>
  </p:transition>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00ABE6"/>
      </a:accent1>
      <a:accent2>
        <a:srgbClr val="87BC40"/>
      </a:accent2>
      <a:accent3>
        <a:srgbClr val="32BCAD"/>
      </a:accent3>
      <a:accent4>
        <a:srgbClr val="1B58A8"/>
      </a:accent4>
      <a:accent5>
        <a:srgbClr val="005E30"/>
      </a:accent5>
      <a:accent6>
        <a:srgbClr val="007272"/>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0ABE6"/>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812809" rtl="0" fontAlgn="auto" latinLnBrk="1"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ABE6"/>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812809" rtl="0" fontAlgn="auto" latinLnBrk="1"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00ABE6"/>
      </a:accent1>
      <a:accent2>
        <a:srgbClr val="87BC40"/>
      </a:accent2>
      <a:accent3>
        <a:srgbClr val="32BCAD"/>
      </a:accent3>
      <a:accent4>
        <a:srgbClr val="1B58A8"/>
      </a:accent4>
      <a:accent5>
        <a:srgbClr val="005E30"/>
      </a:accent5>
      <a:accent6>
        <a:srgbClr val="007272"/>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0ABE6"/>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812809" rtl="0" fontAlgn="auto" latinLnBrk="1"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ABE6"/>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812809" rtl="0" fontAlgn="auto" latinLnBrk="1"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